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0" r:id="rId3"/>
  </p:sldMasterIdLst>
  <p:notesMasterIdLst>
    <p:notesMasterId r:id="rId38"/>
  </p:notesMasterIdLst>
  <p:sldIdLst>
    <p:sldId id="363" r:id="rId4"/>
    <p:sldId id="492" r:id="rId5"/>
    <p:sldId id="267" r:id="rId6"/>
    <p:sldId id="364" r:id="rId7"/>
    <p:sldId id="488" r:id="rId8"/>
    <p:sldId id="493" r:id="rId9"/>
    <p:sldId id="496" r:id="rId10"/>
    <p:sldId id="498" r:id="rId11"/>
    <p:sldId id="483" r:id="rId12"/>
    <p:sldId id="494" r:id="rId13"/>
    <p:sldId id="491" r:id="rId14"/>
    <p:sldId id="495" r:id="rId15"/>
    <p:sldId id="366" r:id="rId16"/>
    <p:sldId id="319" r:id="rId17"/>
    <p:sldId id="501" r:id="rId18"/>
    <p:sldId id="499" r:id="rId19"/>
    <p:sldId id="367" r:id="rId20"/>
    <p:sldId id="505" r:id="rId21"/>
    <p:sldId id="504" r:id="rId22"/>
    <p:sldId id="376" r:id="rId23"/>
    <p:sldId id="373" r:id="rId24"/>
    <p:sldId id="365" r:id="rId25"/>
    <p:sldId id="477" r:id="rId26"/>
    <p:sldId id="506" r:id="rId27"/>
    <p:sldId id="515" r:id="rId28"/>
    <p:sldId id="516" r:id="rId29"/>
    <p:sldId id="517" r:id="rId30"/>
    <p:sldId id="514" r:id="rId31"/>
    <p:sldId id="478" r:id="rId32"/>
    <p:sldId id="368" r:id="rId33"/>
    <p:sldId id="512" r:id="rId34"/>
    <p:sldId id="380" r:id="rId35"/>
    <p:sldId id="510" r:id="rId36"/>
    <p:sldId id="511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3809" autoAdjust="0"/>
  </p:normalViewPr>
  <p:slideViewPr>
    <p:cSldViewPr snapToGrid="0">
      <p:cViewPr varScale="1">
        <p:scale>
          <a:sx n="67" d="100"/>
          <a:sy n="67" d="100"/>
        </p:scale>
        <p:origin x="4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AFF8-3A9D-46E8-99A2-0C9357E44015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7F0FA-1BD4-4383-A8C5-5F618E7F92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7247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kozlov/awesome-knowledge-distillatio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602.02830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papers.nips.cc/paper/6573-binarized-neural-networks" TargetMode="External"/><Relationship Id="rId5" Type="http://schemas.openxmlformats.org/officeDocument/2006/relationships/hyperlink" Target="http://web.eng.tau.ac.il/deep_learn/wp-content/uploads/2017/03/Binary-Deep-Learning.pdf" TargetMode="External"/><Relationship Id="rId4" Type="http://schemas.openxmlformats.org/officeDocument/2006/relationships/hyperlink" Target="http://link.springer.com/chapter/10.1007/978-3-319-46493-0_32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ouEMwDNopQ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zybuluo.com/w460461339/note/1257046" TargetMode="External"/><Relationship Id="rId4" Type="http://schemas.openxmlformats.org/officeDocument/2006/relationships/hyperlink" Target="https://www.youtube.com/watch?v=CrDRr2fxbsg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2.07811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blog.csdn.net/u014380165/article/details/78006893" TargetMode="External"/><Relationship Id="rId4" Type="http://schemas.openxmlformats.org/officeDocument/2006/relationships/hyperlink" Target="https://vimeo.com/238242188" TargetMode="Externa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ann.lecun.com/exdb/publis/pdf/lecun-90b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urk.com/p/n27r0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on.com.tw/Store/?v=NVIDIA-Quadro-K600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goods.ruten.com.tw/item/show?21311211807513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Edge computing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B7F0FA-1BD4-4383-A8C5-5F618E7F929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0705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hlinkClick r:id="rId3"/>
              </a:rPr>
              <a:t>https://github.com/dkozlov/awesome-knowledge-distillation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5CE7F-0BDC-49CF-89A9-B94CF98D913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566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At least mentioned temperature 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B7F0FA-1BD4-4383-A8C5-5F618E7F9299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9161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 err="1"/>
              <a:t>BinaryConnect</a:t>
            </a:r>
            <a:r>
              <a:rPr lang="en-US" altLang="zh-TW" b="1" dirty="0"/>
              <a:t>: Training Deep Neural Networks with binary weights during propagations</a:t>
            </a:r>
            <a:endParaRPr lang="zh-TW" altLang="zh-TW" dirty="0"/>
          </a:p>
          <a:p>
            <a:r>
              <a:rPr lang="en-US" altLang="zh-TW" dirty="0"/>
              <a:t> </a:t>
            </a:r>
            <a:r>
              <a:rPr lang="en-US" altLang="zh-TW" u="sng" dirty="0">
                <a:hlinkClick r:id="rId3"/>
              </a:rPr>
              <a:t>Binarized neural networks: Training deep neural networks with weights and activations constrained to+ 1 or-1</a:t>
            </a:r>
            <a:endParaRPr lang="zh-TW" altLang="zh-TW" b="1" dirty="0"/>
          </a:p>
          <a:p>
            <a:r>
              <a:rPr lang="en-US" altLang="zh-TW" u="sng" dirty="0" err="1">
                <a:hlinkClick r:id="rId4"/>
              </a:rPr>
              <a:t>Xnor</a:t>
            </a:r>
            <a:r>
              <a:rPr lang="en-US" altLang="zh-TW" u="sng" dirty="0">
                <a:hlinkClick r:id="rId4"/>
              </a:rPr>
              <a:t>-net: </a:t>
            </a:r>
            <a:r>
              <a:rPr lang="en-US" altLang="zh-TW" u="sng" dirty="0" err="1">
                <a:hlinkClick r:id="rId4"/>
              </a:rPr>
              <a:t>Imagenet</a:t>
            </a:r>
            <a:r>
              <a:rPr lang="en-US" altLang="zh-TW" u="sng" dirty="0">
                <a:hlinkClick r:id="rId4"/>
              </a:rPr>
              <a:t> classification using binary convolutional neural networks</a:t>
            </a:r>
            <a:endParaRPr lang="en-US" altLang="zh-TW" u="sng" dirty="0"/>
          </a:p>
          <a:p>
            <a:r>
              <a:rPr lang="en-US" altLang="zh-TW" dirty="0"/>
              <a:t> </a:t>
            </a:r>
            <a:endParaRPr lang="zh-TW" altLang="zh-TW" dirty="0"/>
          </a:p>
          <a:p>
            <a:r>
              <a:rPr lang="en-US" altLang="zh-TW" dirty="0"/>
              <a:t>Binary network:</a:t>
            </a:r>
            <a:endParaRPr lang="zh-TW" altLang="zh-TW" dirty="0"/>
          </a:p>
          <a:p>
            <a:r>
              <a:rPr lang="en-US" altLang="zh-TW" dirty="0"/>
              <a:t>All for </a:t>
            </a:r>
            <a:r>
              <a:rPr lang="en-US" altLang="zh-TW" dirty="0" err="1"/>
              <a:t>quantizaion</a:t>
            </a:r>
            <a:r>
              <a:rPr lang="en-US" altLang="zh-TW" dirty="0"/>
              <a:t>: https://www.ntnu.edu/documents/139931/1275097249/eecs-jun17-finn.pdf/38a98880-d663-4114-a045-97c80d79ce19</a:t>
            </a:r>
            <a:endParaRPr lang="zh-TW" altLang="zh-TW" dirty="0"/>
          </a:p>
          <a:p>
            <a:r>
              <a:rPr lang="en-US" altLang="zh-TW" b="1" dirty="0" err="1"/>
              <a:t>BinaryConnect</a:t>
            </a:r>
            <a:r>
              <a:rPr lang="en-US" altLang="zh-TW" b="1" dirty="0"/>
              <a:t>: Training Deep Neural Networks with binary weights during propagations</a:t>
            </a:r>
            <a:endParaRPr lang="zh-TW" altLang="zh-TW" dirty="0"/>
          </a:p>
          <a:p>
            <a:r>
              <a:rPr lang="en-US" altLang="zh-TW" dirty="0"/>
              <a:t>   Slide: </a:t>
            </a:r>
            <a:r>
              <a:rPr lang="en-US" altLang="zh-TW" u="sng" dirty="0">
                <a:hlinkClick r:id="rId5"/>
              </a:rPr>
              <a:t>http://web.eng.tau.ac.il/deep_learn/wp-content/uploads/2017/03/Binary-Deep-Learning.pdf</a:t>
            </a:r>
            <a:endParaRPr lang="zh-TW" altLang="zh-TW" dirty="0"/>
          </a:p>
          <a:p>
            <a:r>
              <a:rPr lang="en-US" altLang="zh-TW" u="sng" dirty="0">
                <a:hlinkClick r:id="rId6"/>
              </a:rPr>
              <a:t>Binarized neural networks</a:t>
            </a:r>
            <a:endParaRPr lang="zh-TW" altLang="zh-TW" b="1" dirty="0"/>
          </a:p>
          <a:p>
            <a:r>
              <a:rPr lang="en-US" altLang="zh-TW" u="sng" dirty="0">
                <a:hlinkClick r:id="rId3"/>
              </a:rPr>
              <a:t>Binarized neural networks: Training deep neural networks with weights and activations constrained to+ 1 or-1</a:t>
            </a:r>
            <a:endParaRPr lang="zh-TW" altLang="zh-TW" b="1" dirty="0"/>
          </a:p>
          <a:p>
            <a:r>
              <a:rPr lang="en-US" altLang="zh-TW" u="sng" dirty="0" err="1">
                <a:hlinkClick r:id="rId4"/>
              </a:rPr>
              <a:t>Xnor</a:t>
            </a:r>
            <a:r>
              <a:rPr lang="en-US" altLang="zh-TW" u="sng" dirty="0">
                <a:hlinkClick r:id="rId4"/>
              </a:rPr>
              <a:t>-net: </a:t>
            </a:r>
            <a:r>
              <a:rPr lang="en-US" altLang="zh-TW" u="sng" dirty="0" err="1">
                <a:hlinkClick r:id="rId4"/>
              </a:rPr>
              <a:t>Imagenet</a:t>
            </a:r>
            <a:r>
              <a:rPr lang="en-US" altLang="zh-TW" u="sng" dirty="0">
                <a:hlinkClick r:id="rId4"/>
              </a:rPr>
              <a:t> classification using binary convolutional neural networks</a:t>
            </a:r>
            <a:endParaRPr lang="zh-TW" altLang="zh-TW" b="1" dirty="0"/>
          </a:p>
          <a:p>
            <a:r>
              <a:rPr lang="en-US" altLang="zh-TW" dirty="0"/>
              <a:t>Slides: http://www.cs.virginia.edu/~vicente/recognition/2016/presentations/xnornet.pdf</a:t>
            </a:r>
            <a:endParaRPr lang="zh-TW" altLang="zh-TW" dirty="0"/>
          </a:p>
          <a:p>
            <a:r>
              <a:rPr lang="en-US" altLang="zh-TW" dirty="0"/>
              <a:t> </a:t>
            </a:r>
            <a:endParaRPr lang="zh-TW" altLang="zh-TW" dirty="0"/>
          </a:p>
          <a:p>
            <a:r>
              <a:rPr lang="en-US" altLang="zh-TW" dirty="0"/>
              <a:t> </a:t>
            </a:r>
            <a:endParaRPr lang="zh-TW" altLang="zh-TW" dirty="0"/>
          </a:p>
          <a:p>
            <a:endParaRPr lang="zh-TW" altLang="zh-TW" b="1" dirty="0"/>
          </a:p>
          <a:p>
            <a:endParaRPr lang="zh-TW" altLang="zh-TW" dirty="0"/>
          </a:p>
          <a:p>
            <a:endParaRPr lang="zh-TW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All for </a:t>
            </a:r>
            <a:r>
              <a:rPr lang="en-US" altLang="zh-TW" dirty="0" err="1"/>
              <a:t>quantizaion</a:t>
            </a:r>
            <a:r>
              <a:rPr lang="en-US" altLang="zh-TW" dirty="0"/>
              <a:t>: https://www.ntnu.edu/documents/139931/1275097249/eecs-jun17-finn.pdf/38a98880-d663-4114-a045-97c80d79ce19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http://www.cs.virginia.edu/~vicente/recognition/2016/presentations/xnornet.pdf</a:t>
            </a:r>
            <a:endParaRPr lang="zh-TW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5CE7F-0BDC-49CF-89A9-B94CF98D913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366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極致就是 </a:t>
            </a:r>
            <a:r>
              <a:rPr lang="en-US" altLang="zh-TW" dirty="0"/>
              <a:t>binary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B7F0FA-1BD4-4383-A8C5-5F618E7F9299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8714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Binary Connect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B7F0FA-1BD4-4383-A8C5-5F618E7F9299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564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en-US" altLang="zh-TW" dirty="0"/>
              <a:t>Lower: first layer of MLP on MNIST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B7F0FA-1BD4-4383-A8C5-5F618E7F9299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9194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Deep Compression: Compressing Deep Neural Networks with Pruning, Trained Quantization and Huffman coding</a:t>
            </a:r>
          </a:p>
          <a:p>
            <a:r>
              <a:rPr lang="en-US" altLang="zh-TW" dirty="0">
                <a:hlinkClick r:id="rId3"/>
              </a:rPr>
              <a:t>Easy to read!</a:t>
            </a:r>
          </a:p>
          <a:p>
            <a:r>
              <a:rPr lang="en-US" altLang="zh-TW" dirty="0">
                <a:hlinkClick r:id="rId3"/>
              </a:rPr>
              <a:t>https://www.youtube.com/watch?v=vouEMwDNopQ</a:t>
            </a:r>
            <a:endParaRPr lang="en-US" altLang="zh-TW" dirty="0"/>
          </a:p>
          <a:p>
            <a:r>
              <a:rPr lang="en-US" altLang="zh-TW" dirty="0">
                <a:hlinkClick r:id="rId4"/>
              </a:rPr>
              <a:t>https://www.youtube.com/watch?v=CrDRr2fxbsg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>
                <a:hlinkClick r:id="rId5"/>
              </a:rPr>
              <a:t>https://www.zybuluo.com/w460461339/note/1257046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5CE7F-0BDC-49CF-89A9-B94CF98D913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5430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2BD70-4397-4067-AAF5-075DD707A23D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232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B7F0FA-1BD4-4383-A8C5-5F618E7F9299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4450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B7F0FA-1BD4-4383-A8C5-5F618E7F9299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3085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memory spaces, limited computing power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B7F0FA-1BD4-4383-A8C5-5F618E7F929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15501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B7F0FA-1BD4-4383-A8C5-5F618E7F9299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12278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>
                <a:hlinkClick r:id="rId3"/>
              </a:rPr>
              <a:t>Adaptive Neural Networks for Efficient Inference</a:t>
            </a:r>
            <a:endParaRPr lang="en-US" altLang="zh-TW" b="1" dirty="0"/>
          </a:p>
          <a:p>
            <a:r>
              <a:rPr lang="en-US" altLang="zh-TW" dirty="0" err="1"/>
              <a:t>Tolga</a:t>
            </a:r>
            <a:r>
              <a:rPr lang="en-US" altLang="zh-TW" dirty="0"/>
              <a:t> </a:t>
            </a:r>
            <a:r>
              <a:rPr lang="en-US" altLang="zh-TW" dirty="0" err="1"/>
              <a:t>Bolukbasi</a:t>
            </a:r>
            <a:r>
              <a:rPr lang="en-US" altLang="zh-TW" dirty="0"/>
              <a:t>, Joseph Wang, </a:t>
            </a:r>
            <a:r>
              <a:rPr lang="en-US" altLang="zh-TW" dirty="0" err="1"/>
              <a:t>Ofer</a:t>
            </a:r>
            <a:r>
              <a:rPr lang="en-US" altLang="zh-TW" dirty="0"/>
              <a:t> </a:t>
            </a:r>
            <a:r>
              <a:rPr lang="en-US" altLang="zh-TW" dirty="0" err="1"/>
              <a:t>Dekel</a:t>
            </a:r>
            <a:r>
              <a:rPr lang="en-US" altLang="zh-TW" dirty="0"/>
              <a:t>, Venkatesh </a:t>
            </a:r>
            <a:r>
              <a:rPr lang="en-US" altLang="zh-TW" dirty="0" err="1"/>
              <a:t>Saligrama</a:t>
            </a:r>
            <a:r>
              <a:rPr lang="en-US" altLang="zh-TW" dirty="0"/>
              <a:t>, </a:t>
            </a:r>
            <a:r>
              <a:rPr lang="en-US" altLang="zh-TW" dirty="0">
                <a:hlinkClick r:id="rId3"/>
              </a:rPr>
              <a:t>“Adaptive Neural Networks for Efficient Inference”</a:t>
            </a:r>
            <a:r>
              <a:rPr lang="en-US" altLang="zh-TW" dirty="0"/>
              <a:t>arXiv:1702.07811</a:t>
            </a:r>
          </a:p>
          <a:p>
            <a:endParaRPr lang="zh-TW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hlinkClick r:id="rId4"/>
              </a:rPr>
              <a:t>https://vimeo.com/238242188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Different layers? ???</a:t>
            </a:r>
            <a:endParaRPr lang="zh-TW" altLang="zh-TW" dirty="0"/>
          </a:p>
          <a:p>
            <a:r>
              <a:rPr lang="en-US" altLang="zh-TW" dirty="0"/>
              <a:t>Multi-scale dense network: </a:t>
            </a:r>
            <a:r>
              <a:rPr lang="en-US" altLang="zh-TW" dirty="0">
                <a:hlinkClick r:id="rId5"/>
              </a:rPr>
              <a:t>http://blog.csdn.net/u014380165/article/details/78006893</a:t>
            </a:r>
            <a:endParaRPr lang="en-US" altLang="zh-TW" dirty="0"/>
          </a:p>
          <a:p>
            <a:r>
              <a:rPr lang="en-US" altLang="zh-TW" dirty="0"/>
              <a:t>https://www.jqr.com/article/000196</a:t>
            </a:r>
          </a:p>
          <a:p>
            <a:r>
              <a:rPr lang="zh-TW" altLang="en-US" dirty="0"/>
              <a:t>在中間就輸出</a:t>
            </a:r>
            <a:endParaRPr lang="zh-TW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5CE7F-0BDC-49CF-89A9-B94CF98D913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4600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B7F0FA-1BD4-4383-A8C5-5F618E7F9299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1665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How to prune?????</a:t>
            </a:r>
          </a:p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dirty="0">
                <a:solidFill>
                  <a:srgbClr val="000000"/>
                </a:solidFill>
                <a:latin typeface="Lucida Grande"/>
              </a:rPr>
              <a:t>Predicting Parameters in Deep Learning</a:t>
            </a:r>
            <a:endParaRPr lang="en-US" altLang="zh-TW" b="1" i="0" dirty="0">
              <a:solidFill>
                <a:srgbClr val="000000"/>
              </a:solidFill>
              <a:effectLst/>
              <a:latin typeface="Lucida Grande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5CE7F-0BDC-49CF-89A9-B94CF98D913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560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333333"/>
                </a:solidFill>
                <a:latin typeface="Open Sans"/>
              </a:rPr>
              <a:t>Pruning neural networks is an old idea going back to 1990 </a:t>
            </a:r>
            <a:r>
              <a:rPr lang="en-US" altLang="zh-TW" dirty="0">
                <a:solidFill>
                  <a:srgbClr val="1E6BB8"/>
                </a:solidFill>
                <a:latin typeface="Open Sans"/>
                <a:hlinkClick r:id="rId3"/>
              </a:rPr>
              <a:t>(with Yan </a:t>
            </a:r>
            <a:r>
              <a:rPr lang="en-US" altLang="zh-TW" dirty="0" err="1">
                <a:solidFill>
                  <a:srgbClr val="1E6BB8"/>
                </a:solidFill>
                <a:latin typeface="Open Sans"/>
                <a:hlinkClick r:id="rId3"/>
              </a:rPr>
              <a:t>Lecun’s</a:t>
            </a:r>
            <a:r>
              <a:rPr lang="en-US" altLang="zh-TW" dirty="0">
                <a:solidFill>
                  <a:srgbClr val="1E6BB8"/>
                </a:solidFill>
                <a:latin typeface="Open Sans"/>
                <a:hlinkClick r:id="rId3"/>
              </a:rPr>
              <a:t> optimal brain damage work)</a:t>
            </a:r>
            <a:r>
              <a:rPr lang="en-US" altLang="zh-TW" dirty="0">
                <a:solidFill>
                  <a:srgbClr val="333333"/>
                </a:solidFill>
                <a:latin typeface="Open Sans"/>
              </a:rPr>
              <a:t> and before. The idea is that among the many parameters in the network, some are redundant and don’t contribute a lot to the output.</a:t>
            </a:r>
          </a:p>
          <a:p>
            <a:r>
              <a:rPr lang="en-US" altLang="zh-TW" dirty="0">
                <a:solidFill>
                  <a:srgbClr val="333333"/>
                </a:solidFill>
                <a:latin typeface="Open Sans"/>
              </a:rPr>
              <a:t>If you could rank the neurons in the network according to how much they contribute, you could then remove the low ranking neurons from the network, resulting in a smaller and faster network.</a:t>
            </a:r>
          </a:p>
          <a:p>
            <a:r>
              <a:rPr lang="en-US" altLang="zh-TW" b="1" dirty="0">
                <a:solidFill>
                  <a:srgbClr val="333333"/>
                </a:solidFill>
                <a:latin typeface="Open Sans"/>
              </a:rPr>
              <a:t>Getting faster/smaller networks is important for running these deep learning networks on mobile devices.</a:t>
            </a:r>
            <a:endParaRPr lang="en-US" altLang="zh-TW" dirty="0">
              <a:solidFill>
                <a:srgbClr val="333333"/>
              </a:solidFill>
              <a:latin typeface="Open Sans"/>
            </a:endParaRPr>
          </a:p>
          <a:p>
            <a:r>
              <a:rPr lang="en-US" altLang="zh-TW" dirty="0">
                <a:solidFill>
                  <a:srgbClr val="333333"/>
                </a:solidFill>
                <a:latin typeface="Open Sans"/>
              </a:rPr>
              <a:t>The ranking can be done according to the L1/L2 mean of neuron weights, their mean activations, the number of times a neuron wasn’t zero on some validation set, and other creative methods . After the pruning, the accuracy will drop (hopefully not too much if the ranking clever), and the network is usually trained more to recover.</a:t>
            </a:r>
          </a:p>
          <a:p>
            <a:r>
              <a:rPr lang="en-US" altLang="zh-TW" dirty="0">
                <a:solidFill>
                  <a:srgbClr val="333333"/>
                </a:solidFill>
                <a:latin typeface="Open Sans"/>
              </a:rPr>
              <a:t>If we prune too much at once, the network might be damaged so much it won’t be able to recover.</a:t>
            </a:r>
          </a:p>
          <a:p>
            <a:r>
              <a:rPr lang="en-US" altLang="zh-TW" dirty="0">
                <a:solidFill>
                  <a:srgbClr val="333333"/>
                </a:solidFill>
                <a:latin typeface="Open Sans"/>
              </a:rPr>
              <a:t>So in practice this is an iterative process - often called ‘Iterative Pruning’: Prune / Train / Repeat.</a:t>
            </a:r>
            <a:endParaRPr lang="en-US" altLang="zh-TW" b="0" i="0" dirty="0">
              <a:solidFill>
                <a:srgbClr val="333333"/>
              </a:solidFill>
              <a:effectLst/>
              <a:latin typeface="Open San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B7F0FA-1BD4-4383-A8C5-5F618E7F929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789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 Lottery Ticket Hypothesis: Finding Small, Trainable Neural Networks</a:t>
            </a:r>
            <a:r>
              <a:rPr lang="zh-TW" altLang="zh-TW" dirty="0"/>
              <a:t>???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B7F0FA-1BD4-4383-A8C5-5F618E7F9299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8698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hlinkClick r:id="rId3"/>
              </a:rPr>
              <a:t>https://www.plurk.com/p/n27r0g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B7F0FA-1BD4-4383-A8C5-5F618E7F9299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7333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Hard to implement ... Can you implement by </a:t>
            </a:r>
            <a:r>
              <a:rPr lang="en-US" altLang="zh-TW" dirty="0" err="1"/>
              <a:t>keras</a:t>
            </a:r>
            <a:endParaRPr lang="en-US" altLang="zh-TW" dirty="0"/>
          </a:p>
          <a:p>
            <a:r>
              <a:rPr lang="en-US" altLang="zh-TW" dirty="0"/>
              <a:t>Even you can implement</a:t>
            </a:r>
          </a:p>
          <a:p>
            <a:r>
              <a:rPr lang="en-US" altLang="zh-TW" dirty="0"/>
              <a:t>It is hard to speedup by GPU </a:t>
            </a:r>
          </a:p>
          <a:p>
            <a:r>
              <a:rPr lang="en-US" altLang="zh-TW" dirty="0"/>
              <a:t>Actually, use zero to replace -&gt; just </a:t>
            </a:r>
            <a:r>
              <a:rPr lang="zh-TW" altLang="en-US" dirty="0"/>
              <a:t>自ｈｉ　</a:t>
            </a:r>
            <a:r>
              <a:rPr lang="en-US" altLang="zh-TW" dirty="0"/>
              <a:t>in paper</a:t>
            </a:r>
          </a:p>
          <a:p>
            <a:r>
              <a:rPr lang="en-US" altLang="zh-TW" dirty="0"/>
              <a:t>We will evaluate model size …..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B7F0FA-1BD4-4383-A8C5-5F618E7F9299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6478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nVIDIA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Quadro K600 12GB 3D 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繪圖卡</a:t>
            </a:r>
          </a:p>
          <a:p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原廠三年保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NVIDIA TESLA K40 12GB GPU K40 / K 40 CUDA 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平行運算 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...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B7F0FA-1BD4-4383-A8C5-5F618E7F9299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5086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Hard to implement ... Can you implement by </a:t>
            </a:r>
            <a:r>
              <a:rPr lang="en-US" altLang="zh-TW" dirty="0" err="1"/>
              <a:t>keras</a:t>
            </a:r>
            <a:endParaRPr lang="en-US" altLang="zh-TW" dirty="0"/>
          </a:p>
          <a:p>
            <a:r>
              <a:rPr lang="en-US" altLang="zh-TW" dirty="0"/>
              <a:t>Even you can implement</a:t>
            </a:r>
          </a:p>
          <a:p>
            <a:r>
              <a:rPr lang="en-US" altLang="zh-TW" dirty="0"/>
              <a:t>It is hard to speedup by GPU </a:t>
            </a:r>
          </a:p>
          <a:p>
            <a:r>
              <a:rPr lang="en-US" altLang="zh-TW" dirty="0"/>
              <a:t>Actually, use zero to replace -&gt; just </a:t>
            </a:r>
            <a:r>
              <a:rPr lang="zh-TW" altLang="en-US" dirty="0"/>
              <a:t>自ｈｉ　</a:t>
            </a:r>
            <a:r>
              <a:rPr lang="en-US" altLang="zh-TW" dirty="0"/>
              <a:t>in paper</a:t>
            </a:r>
          </a:p>
          <a:p>
            <a:r>
              <a:rPr lang="en-US" altLang="zh-TW" dirty="0"/>
              <a:t>We will evaluate model size …..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B7F0FA-1BD4-4383-A8C5-5F618E7F9299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4816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C1E7-DA0F-4654-9F24-DA7A673E91C4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3EF1-16E3-4576-99D1-800592528C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908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C1E7-DA0F-4654-9F24-DA7A673E91C4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3EF1-16E3-4576-99D1-800592528C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6027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C1E7-DA0F-4654-9F24-DA7A673E91C4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3EF1-16E3-4576-99D1-800592528C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1192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E792BEEF-5A81-497D-BA1E-D58502BC7092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97ADE840-4B1A-400D-B015-730D3FA80F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810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BEEF-5A81-497D-BA1E-D58502BC7092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E840-4B1A-400D-B015-730D3FA80F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3009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792BEEF-5A81-497D-BA1E-D58502BC7092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97ADE840-4B1A-400D-B015-730D3FA80F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4807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BEEF-5A81-497D-BA1E-D58502BC7092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E840-4B1A-400D-B015-730D3FA80F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3196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BEEF-5A81-497D-BA1E-D58502BC7092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E840-4B1A-400D-B015-730D3FA80F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2706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BEEF-5A81-497D-BA1E-D58502BC7092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E840-4B1A-400D-B015-730D3FA80F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1156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BEEF-5A81-497D-BA1E-D58502BC7092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E840-4B1A-400D-B015-730D3FA80F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9189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BEEF-5A81-497D-BA1E-D58502BC7092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E840-4B1A-400D-B015-730D3FA80F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448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C1E7-DA0F-4654-9F24-DA7A673E91C4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3EF1-16E3-4576-99D1-800592528C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7440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BEEF-5A81-497D-BA1E-D58502BC7092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E840-4B1A-400D-B015-730D3FA80F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0270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BEEF-5A81-497D-BA1E-D58502BC7092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E840-4B1A-400D-B015-730D3FA80F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3393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792BEEF-5A81-497D-BA1E-D58502BC7092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7ADE840-4B1A-400D-B015-730D3FA80F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0327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792BEEF-5A81-497D-BA1E-D58502BC7092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7ADE840-4B1A-400D-B015-730D3FA80FE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0409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792BEEF-5A81-497D-BA1E-D58502BC7092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7ADE840-4B1A-400D-B015-730D3FA80F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6973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BEEF-5A81-497D-BA1E-D58502BC7092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E840-4B1A-400D-B015-730D3FA80F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29670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BEEF-5A81-497D-BA1E-D58502BC7092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E840-4B1A-400D-B015-730D3FA80F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54232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BEEF-5A81-497D-BA1E-D58502BC7092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DE840-4B1A-400D-B015-730D3FA80F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98017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792BEEF-5A81-497D-BA1E-D58502BC7092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7ADE840-4B1A-400D-B015-730D3FA80F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71327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A240B62C-FB2E-4501-93CF-5FE8B9C940E1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C3BD38D1-E4DB-47EE-91D9-CDB9B3F71DE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57662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C1E7-DA0F-4654-9F24-DA7A673E91C4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3EF1-16E3-4576-99D1-800592528C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3210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A240B62C-FB2E-4501-93CF-5FE8B9C940E1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C3BD38D1-E4DB-47EE-91D9-CDB9B3F71D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8894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B62C-FB2E-4501-93CF-5FE8B9C940E1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C3BD38D1-E4DB-47EE-91D9-CDB9B3F71D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79528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B62C-FB2E-4501-93CF-5FE8B9C940E1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38D1-E4DB-47EE-91D9-CDB9B3F71D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15877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B62C-FB2E-4501-93CF-5FE8B9C940E1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38D1-E4DB-47EE-91D9-CDB9B3F71D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3904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B62C-FB2E-4501-93CF-5FE8B9C940E1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38D1-E4DB-47EE-91D9-CDB9B3F71D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77919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B62C-FB2E-4501-93CF-5FE8B9C940E1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38D1-E4DB-47EE-91D9-CDB9B3F71D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72394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B62C-FB2E-4501-93CF-5FE8B9C940E1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38D1-E4DB-47EE-91D9-CDB9B3F71D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74719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B62C-FB2E-4501-93CF-5FE8B9C940E1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38D1-E4DB-47EE-91D9-CDB9B3F71D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1153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B62C-FB2E-4501-93CF-5FE8B9C940E1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38D1-E4DB-47EE-91D9-CDB9B3F71D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17249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B62C-FB2E-4501-93CF-5FE8B9C940E1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38D1-E4DB-47EE-91D9-CDB9B3F71D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4050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C1E7-DA0F-4654-9F24-DA7A673E91C4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3EF1-16E3-4576-99D1-800592528C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27464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B62C-FB2E-4501-93CF-5FE8B9C940E1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38D1-E4DB-47EE-91D9-CDB9B3F71D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8292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B62C-FB2E-4501-93CF-5FE8B9C940E1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38D1-E4DB-47EE-91D9-CDB9B3F71D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22950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B62C-FB2E-4501-93CF-5FE8B9C940E1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38D1-E4DB-47EE-91D9-CDB9B3F71D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9029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B62C-FB2E-4501-93CF-5FE8B9C940E1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38D1-E4DB-47EE-91D9-CDB9B3F71D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85654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B62C-FB2E-4501-93CF-5FE8B9C940E1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38D1-E4DB-47EE-91D9-CDB9B3F71D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87828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B62C-FB2E-4501-93CF-5FE8B9C940E1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D38D1-E4DB-47EE-91D9-CDB9B3F71D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397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C1E7-DA0F-4654-9F24-DA7A673E91C4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3EF1-16E3-4576-99D1-800592528C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185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C1E7-DA0F-4654-9F24-DA7A673E91C4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3EF1-16E3-4576-99D1-800592528C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0688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C1E7-DA0F-4654-9F24-DA7A673E91C4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3EF1-16E3-4576-99D1-800592528C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741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C1E7-DA0F-4654-9F24-DA7A673E91C4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3EF1-16E3-4576-99D1-800592528C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742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C1E7-DA0F-4654-9F24-DA7A673E91C4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3EF1-16E3-4576-99D1-800592528C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5216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FC1E7-DA0F-4654-9F24-DA7A673E91C4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A3EF1-16E3-4576-99D1-800592528C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611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2BEEF-5A81-497D-BA1E-D58502BC7092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DE840-4B1A-400D-B015-730D3FA80F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48405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40B62C-FB2E-4501-93CF-5FE8B9C940E1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BD38D1-E4DB-47EE-91D9-CDB9B3F71D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519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4.04861" TargetMode="External"/><Relationship Id="rId2" Type="http://schemas.openxmlformats.org/officeDocument/2006/relationships/hyperlink" Target="https://arxiv.org/abs/1602.0736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abs/1610.02357" TargetMode="External"/><Relationship Id="rId4" Type="http://schemas.openxmlformats.org/officeDocument/2006/relationships/hyperlink" Target="https://arxiv.org/abs/1707.0108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VuWvQUMQV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abs/1803.03635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arxiv.org/abs/1810.0527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805C7B-D031-4D94-9091-415D04A194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/>
              <a:t>Network Compression</a:t>
            </a:r>
            <a:endParaRPr lang="zh-TW" altLang="en-US" sz="4400" b="1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12D1BA3-D53B-4CD8-ADEF-DE5456923E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Hung-yi Lee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李宏毅</a:t>
            </a:r>
          </a:p>
        </p:txBody>
      </p:sp>
    </p:spTree>
    <p:extLst>
      <p:ext uri="{BB962C8B-B14F-4D97-AF65-F5344CB8AC3E}">
        <p14:creationId xmlns:p14="http://schemas.microsoft.com/office/powerpoint/2010/main" val="1742688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8FBED9-2DC1-4C38-82FD-934522C4A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Network Pruning - Practical Issue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83E231A-B2EF-4AB6-BB32-93565D5C1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Weight pruning 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7331B05D-467D-4DFB-98A7-E456AC751552}"/>
              </a:ext>
            </a:extLst>
          </p:cNvPr>
          <p:cNvSpPr/>
          <p:nvPr/>
        </p:nvSpPr>
        <p:spPr>
          <a:xfrm>
            <a:off x="1517650" y="4904878"/>
            <a:ext cx="508000" cy="50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FA6653F5-515F-4955-949D-581B8CCE4BDE}"/>
              </a:ext>
            </a:extLst>
          </p:cNvPr>
          <p:cNvSpPr/>
          <p:nvPr/>
        </p:nvSpPr>
        <p:spPr>
          <a:xfrm>
            <a:off x="2406650" y="4904878"/>
            <a:ext cx="508000" cy="50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468A9285-411C-48AF-9F1F-AD63F85D3392}"/>
              </a:ext>
            </a:extLst>
          </p:cNvPr>
          <p:cNvSpPr/>
          <p:nvPr/>
        </p:nvSpPr>
        <p:spPr>
          <a:xfrm>
            <a:off x="3295650" y="4904878"/>
            <a:ext cx="508000" cy="50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972540AA-4DE2-4AD7-92C1-9854702B63D6}"/>
              </a:ext>
            </a:extLst>
          </p:cNvPr>
          <p:cNvSpPr/>
          <p:nvPr/>
        </p:nvSpPr>
        <p:spPr>
          <a:xfrm>
            <a:off x="628650" y="4904878"/>
            <a:ext cx="508000" cy="50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B749ABA8-DC54-4588-B3BF-5F15F2243973}"/>
              </a:ext>
            </a:extLst>
          </p:cNvPr>
          <p:cNvSpPr/>
          <p:nvPr/>
        </p:nvSpPr>
        <p:spPr>
          <a:xfrm>
            <a:off x="1517650" y="3939678"/>
            <a:ext cx="508000" cy="508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BDFDBE06-E30C-46D4-8873-A08731EE9932}"/>
              </a:ext>
            </a:extLst>
          </p:cNvPr>
          <p:cNvSpPr/>
          <p:nvPr/>
        </p:nvSpPr>
        <p:spPr>
          <a:xfrm>
            <a:off x="2406650" y="3939678"/>
            <a:ext cx="508000" cy="508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CF1F09A-93FA-43A1-BE9C-04BC94C47E97}"/>
              </a:ext>
            </a:extLst>
          </p:cNvPr>
          <p:cNvSpPr/>
          <p:nvPr/>
        </p:nvSpPr>
        <p:spPr>
          <a:xfrm>
            <a:off x="3295650" y="3939678"/>
            <a:ext cx="508000" cy="508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CBDABCCE-A5AE-439C-829B-78F782E0E488}"/>
              </a:ext>
            </a:extLst>
          </p:cNvPr>
          <p:cNvSpPr/>
          <p:nvPr/>
        </p:nvSpPr>
        <p:spPr>
          <a:xfrm>
            <a:off x="628650" y="3939678"/>
            <a:ext cx="508000" cy="508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D0729D4D-2ACC-43A1-924D-564BCEF365F4}"/>
              </a:ext>
            </a:extLst>
          </p:cNvPr>
          <p:cNvSpPr/>
          <p:nvPr/>
        </p:nvSpPr>
        <p:spPr>
          <a:xfrm>
            <a:off x="1898650" y="2974478"/>
            <a:ext cx="508000" cy="508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D92F155F-5DC8-4F4E-9867-6CF5A1F4E028}"/>
              </a:ext>
            </a:extLst>
          </p:cNvPr>
          <p:cNvSpPr/>
          <p:nvPr/>
        </p:nvSpPr>
        <p:spPr>
          <a:xfrm>
            <a:off x="2787650" y="2974478"/>
            <a:ext cx="508000" cy="508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1861E53A-87E2-405F-BA25-B05B4823B210}"/>
              </a:ext>
            </a:extLst>
          </p:cNvPr>
          <p:cNvSpPr/>
          <p:nvPr/>
        </p:nvSpPr>
        <p:spPr>
          <a:xfrm>
            <a:off x="1009650" y="2974478"/>
            <a:ext cx="508000" cy="508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FFC9E97B-CE6B-46ED-B6A6-5F34D49F07D4}"/>
              </a:ext>
            </a:extLst>
          </p:cNvPr>
          <p:cNvSpPr/>
          <p:nvPr/>
        </p:nvSpPr>
        <p:spPr>
          <a:xfrm>
            <a:off x="4078816" y="3904011"/>
            <a:ext cx="1113619" cy="83099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CDB7A743-5581-4BB5-91F3-EF68BA4623CD}"/>
              </a:ext>
            </a:extLst>
          </p:cNvPr>
          <p:cNvCxnSpPr>
            <a:stCxn id="7" idx="0"/>
          </p:cNvCxnSpPr>
          <p:nvPr/>
        </p:nvCxnSpPr>
        <p:spPr>
          <a:xfrm flipH="1" flipV="1">
            <a:off x="874183" y="4447678"/>
            <a:ext cx="8467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4124B6D8-2A64-4A21-A0A5-2932098036C8}"/>
              </a:ext>
            </a:extLst>
          </p:cNvPr>
          <p:cNvCxnSpPr/>
          <p:nvPr/>
        </p:nvCxnSpPr>
        <p:spPr>
          <a:xfrm flipH="1" flipV="1">
            <a:off x="1792816" y="4447678"/>
            <a:ext cx="8467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75B110E2-A989-4A05-8E20-B29EB7F58C56}"/>
              </a:ext>
            </a:extLst>
          </p:cNvPr>
          <p:cNvCxnSpPr/>
          <p:nvPr/>
        </p:nvCxnSpPr>
        <p:spPr>
          <a:xfrm flipH="1" flipV="1">
            <a:off x="2673349" y="4447678"/>
            <a:ext cx="8467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5B2E808A-D874-46F4-B38A-3073C828454D}"/>
              </a:ext>
            </a:extLst>
          </p:cNvPr>
          <p:cNvCxnSpPr/>
          <p:nvPr/>
        </p:nvCxnSpPr>
        <p:spPr>
          <a:xfrm flipH="1" flipV="1">
            <a:off x="3562349" y="4447678"/>
            <a:ext cx="8467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65777A65-4A14-4F9A-ADF6-27E514E86C87}"/>
              </a:ext>
            </a:extLst>
          </p:cNvPr>
          <p:cNvCxnSpPr>
            <a:cxnSpLocks/>
          </p:cNvCxnSpPr>
          <p:nvPr/>
        </p:nvCxnSpPr>
        <p:spPr>
          <a:xfrm flipV="1">
            <a:off x="863600" y="4447678"/>
            <a:ext cx="886884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77FDB278-A38E-4E6B-8113-9CB196CCFC6D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882650" y="4473078"/>
            <a:ext cx="1790699" cy="4318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70E09537-69EF-4AB3-A445-6F5296FECBD1}"/>
              </a:ext>
            </a:extLst>
          </p:cNvPr>
          <p:cNvCxnSpPr>
            <a:cxnSpLocks/>
            <a:stCxn id="7" idx="0"/>
            <a:endCxn id="10" idx="4"/>
          </p:cNvCxnSpPr>
          <p:nvPr/>
        </p:nvCxnSpPr>
        <p:spPr>
          <a:xfrm flipV="1">
            <a:off x="882650" y="4447678"/>
            <a:ext cx="2667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AC5B931D-76CA-4676-A09F-5312D949A865}"/>
              </a:ext>
            </a:extLst>
          </p:cNvPr>
          <p:cNvCxnSpPr>
            <a:cxnSpLocks/>
            <a:stCxn id="4" idx="0"/>
            <a:endCxn id="11" idx="4"/>
          </p:cNvCxnSpPr>
          <p:nvPr/>
        </p:nvCxnSpPr>
        <p:spPr>
          <a:xfrm flipH="1" flipV="1">
            <a:off x="882650" y="4447678"/>
            <a:ext cx="889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B85011ED-FD99-4E63-826D-680DDCBA1BED}"/>
              </a:ext>
            </a:extLst>
          </p:cNvPr>
          <p:cNvCxnSpPr>
            <a:cxnSpLocks/>
          </p:cNvCxnSpPr>
          <p:nvPr/>
        </p:nvCxnSpPr>
        <p:spPr>
          <a:xfrm flipV="1">
            <a:off x="1807634" y="4473078"/>
            <a:ext cx="874182" cy="4191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9EB13A44-8AA7-447F-8938-2914AD49055A}"/>
              </a:ext>
            </a:extLst>
          </p:cNvPr>
          <p:cNvCxnSpPr>
            <a:cxnSpLocks/>
            <a:stCxn id="4" idx="0"/>
            <a:endCxn id="10" idx="4"/>
          </p:cNvCxnSpPr>
          <p:nvPr/>
        </p:nvCxnSpPr>
        <p:spPr>
          <a:xfrm flipV="1">
            <a:off x="1771650" y="4447678"/>
            <a:ext cx="1778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7C60F961-5297-4125-B8B0-07DC3FBA878F}"/>
              </a:ext>
            </a:extLst>
          </p:cNvPr>
          <p:cNvCxnSpPr>
            <a:cxnSpLocks/>
            <a:stCxn id="5" idx="0"/>
            <a:endCxn id="11" idx="4"/>
          </p:cNvCxnSpPr>
          <p:nvPr/>
        </p:nvCxnSpPr>
        <p:spPr>
          <a:xfrm flipH="1" flipV="1">
            <a:off x="882650" y="4447678"/>
            <a:ext cx="1778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F0696FD1-61B6-4E6F-BBE2-3EF1ECE36D0A}"/>
              </a:ext>
            </a:extLst>
          </p:cNvPr>
          <p:cNvCxnSpPr>
            <a:cxnSpLocks/>
            <a:stCxn id="5" idx="0"/>
            <a:endCxn id="8" idx="4"/>
          </p:cNvCxnSpPr>
          <p:nvPr/>
        </p:nvCxnSpPr>
        <p:spPr>
          <a:xfrm flipH="1" flipV="1">
            <a:off x="1771650" y="4447678"/>
            <a:ext cx="889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25A5FF4B-C184-45BD-BA0C-310857219169}"/>
              </a:ext>
            </a:extLst>
          </p:cNvPr>
          <p:cNvCxnSpPr>
            <a:cxnSpLocks/>
            <a:stCxn id="5" idx="0"/>
            <a:endCxn id="10" idx="4"/>
          </p:cNvCxnSpPr>
          <p:nvPr/>
        </p:nvCxnSpPr>
        <p:spPr>
          <a:xfrm flipV="1">
            <a:off x="2660650" y="4447678"/>
            <a:ext cx="889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A7F88114-27A0-4FA9-A36E-1BD3FC9C241E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918634" y="4460378"/>
            <a:ext cx="2631016" cy="4445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A7E8F8DE-95C0-45CA-991A-A31B79ADFA87}"/>
              </a:ext>
            </a:extLst>
          </p:cNvPr>
          <p:cNvCxnSpPr>
            <a:cxnSpLocks/>
            <a:stCxn id="6" idx="0"/>
            <a:endCxn id="8" idx="4"/>
          </p:cNvCxnSpPr>
          <p:nvPr/>
        </p:nvCxnSpPr>
        <p:spPr>
          <a:xfrm flipH="1" flipV="1">
            <a:off x="1771650" y="4447678"/>
            <a:ext cx="1778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886A8C8F-EA3B-4AD9-AA25-DEA19A3FB93A}"/>
              </a:ext>
            </a:extLst>
          </p:cNvPr>
          <p:cNvCxnSpPr>
            <a:cxnSpLocks/>
            <a:stCxn id="6" idx="0"/>
            <a:endCxn id="9" idx="4"/>
          </p:cNvCxnSpPr>
          <p:nvPr/>
        </p:nvCxnSpPr>
        <p:spPr>
          <a:xfrm flipH="1" flipV="1">
            <a:off x="2660650" y="4447678"/>
            <a:ext cx="889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66D8C45B-D491-44AE-8645-952C1D6BCF27}"/>
              </a:ext>
            </a:extLst>
          </p:cNvPr>
          <p:cNvCxnSpPr>
            <a:cxnSpLocks/>
            <a:stCxn id="11" idx="0"/>
            <a:endCxn id="14" idx="4"/>
          </p:cNvCxnSpPr>
          <p:nvPr/>
        </p:nvCxnSpPr>
        <p:spPr>
          <a:xfrm flipV="1">
            <a:off x="882650" y="3482478"/>
            <a:ext cx="381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B96630D2-4DB4-4670-90E6-D68C90648A54}"/>
              </a:ext>
            </a:extLst>
          </p:cNvPr>
          <p:cNvCxnSpPr>
            <a:cxnSpLocks/>
            <a:stCxn id="11" idx="0"/>
            <a:endCxn id="12" idx="4"/>
          </p:cNvCxnSpPr>
          <p:nvPr/>
        </p:nvCxnSpPr>
        <p:spPr>
          <a:xfrm flipV="1">
            <a:off x="882650" y="3482478"/>
            <a:ext cx="1270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96118C3A-0E90-4A05-ABBD-8E03EE0F017E}"/>
              </a:ext>
            </a:extLst>
          </p:cNvPr>
          <p:cNvCxnSpPr>
            <a:cxnSpLocks/>
            <a:stCxn id="11" idx="0"/>
            <a:endCxn id="13" idx="4"/>
          </p:cNvCxnSpPr>
          <p:nvPr/>
        </p:nvCxnSpPr>
        <p:spPr>
          <a:xfrm flipV="1">
            <a:off x="882650" y="3482478"/>
            <a:ext cx="2159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F54FDDBE-1129-4685-AB09-845519342D4B}"/>
              </a:ext>
            </a:extLst>
          </p:cNvPr>
          <p:cNvCxnSpPr>
            <a:cxnSpLocks/>
            <a:stCxn id="8" idx="0"/>
            <a:endCxn id="14" idx="4"/>
          </p:cNvCxnSpPr>
          <p:nvPr/>
        </p:nvCxnSpPr>
        <p:spPr>
          <a:xfrm flipH="1" flipV="1">
            <a:off x="1263650" y="3482478"/>
            <a:ext cx="508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4EC9C58B-BBC7-4847-AE1A-B1D11EA02942}"/>
              </a:ext>
            </a:extLst>
          </p:cNvPr>
          <p:cNvCxnSpPr>
            <a:cxnSpLocks/>
            <a:stCxn id="8" idx="0"/>
            <a:endCxn id="12" idx="4"/>
          </p:cNvCxnSpPr>
          <p:nvPr/>
        </p:nvCxnSpPr>
        <p:spPr>
          <a:xfrm flipV="1">
            <a:off x="1771650" y="3482478"/>
            <a:ext cx="381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52DC212D-6AB3-4D18-AF28-BBA15C60A17E}"/>
              </a:ext>
            </a:extLst>
          </p:cNvPr>
          <p:cNvCxnSpPr>
            <a:cxnSpLocks/>
            <a:stCxn id="8" idx="0"/>
            <a:endCxn id="13" idx="4"/>
          </p:cNvCxnSpPr>
          <p:nvPr/>
        </p:nvCxnSpPr>
        <p:spPr>
          <a:xfrm flipV="1">
            <a:off x="1771650" y="3482478"/>
            <a:ext cx="1270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917E59FB-F03D-43AB-AB0A-DE8C86498F26}"/>
              </a:ext>
            </a:extLst>
          </p:cNvPr>
          <p:cNvCxnSpPr>
            <a:cxnSpLocks/>
            <a:stCxn id="9" idx="0"/>
            <a:endCxn id="14" idx="4"/>
          </p:cNvCxnSpPr>
          <p:nvPr/>
        </p:nvCxnSpPr>
        <p:spPr>
          <a:xfrm flipH="1" flipV="1">
            <a:off x="1263650" y="3482478"/>
            <a:ext cx="1397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FA2C1791-5048-4AD3-A7A8-BAFF9E1EAB33}"/>
              </a:ext>
            </a:extLst>
          </p:cNvPr>
          <p:cNvCxnSpPr>
            <a:cxnSpLocks/>
            <a:stCxn id="9" idx="0"/>
            <a:endCxn id="12" idx="4"/>
          </p:cNvCxnSpPr>
          <p:nvPr/>
        </p:nvCxnSpPr>
        <p:spPr>
          <a:xfrm flipH="1" flipV="1">
            <a:off x="2152650" y="3482478"/>
            <a:ext cx="508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D9293F0C-B4A9-4281-B5AB-12187A8AED5B}"/>
              </a:ext>
            </a:extLst>
          </p:cNvPr>
          <p:cNvCxnSpPr>
            <a:cxnSpLocks/>
            <a:stCxn id="9" idx="0"/>
            <a:endCxn id="13" idx="4"/>
          </p:cNvCxnSpPr>
          <p:nvPr/>
        </p:nvCxnSpPr>
        <p:spPr>
          <a:xfrm flipV="1">
            <a:off x="2660650" y="3482478"/>
            <a:ext cx="381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4CDF398F-7484-43D6-A367-F27E98F3D673}"/>
              </a:ext>
            </a:extLst>
          </p:cNvPr>
          <p:cNvCxnSpPr>
            <a:cxnSpLocks/>
            <a:stCxn id="10" idx="0"/>
            <a:endCxn id="14" idx="4"/>
          </p:cNvCxnSpPr>
          <p:nvPr/>
        </p:nvCxnSpPr>
        <p:spPr>
          <a:xfrm flipH="1" flipV="1">
            <a:off x="1263650" y="3482478"/>
            <a:ext cx="2286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EB24C581-5FCE-4CB7-9FF1-9EE0E5454A37}"/>
              </a:ext>
            </a:extLst>
          </p:cNvPr>
          <p:cNvCxnSpPr>
            <a:cxnSpLocks/>
            <a:stCxn id="10" idx="0"/>
            <a:endCxn id="12" idx="4"/>
          </p:cNvCxnSpPr>
          <p:nvPr/>
        </p:nvCxnSpPr>
        <p:spPr>
          <a:xfrm flipH="1" flipV="1">
            <a:off x="2152650" y="3482478"/>
            <a:ext cx="1397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A58DE681-B81A-4176-82F6-ED56567B52FC}"/>
              </a:ext>
            </a:extLst>
          </p:cNvPr>
          <p:cNvCxnSpPr>
            <a:cxnSpLocks/>
            <a:stCxn id="10" idx="0"/>
            <a:endCxn id="13" idx="4"/>
          </p:cNvCxnSpPr>
          <p:nvPr/>
        </p:nvCxnSpPr>
        <p:spPr>
          <a:xfrm flipH="1" flipV="1">
            <a:off x="3041650" y="3482478"/>
            <a:ext cx="508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C784348F-09EA-4A11-B1CE-D4434AF395A7}"/>
              </a:ext>
            </a:extLst>
          </p:cNvPr>
          <p:cNvCxnSpPr>
            <a:cxnSpLocks/>
          </p:cNvCxnSpPr>
          <p:nvPr/>
        </p:nvCxnSpPr>
        <p:spPr>
          <a:xfrm flipV="1">
            <a:off x="882650" y="5367048"/>
            <a:ext cx="1" cy="2506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B41763BF-8B90-48BB-A0EF-7F444635771B}"/>
              </a:ext>
            </a:extLst>
          </p:cNvPr>
          <p:cNvCxnSpPr>
            <a:cxnSpLocks/>
          </p:cNvCxnSpPr>
          <p:nvPr/>
        </p:nvCxnSpPr>
        <p:spPr>
          <a:xfrm flipV="1">
            <a:off x="1788584" y="5393297"/>
            <a:ext cx="1" cy="2506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D6BA704E-798A-43F7-9AAF-B65457290920}"/>
              </a:ext>
            </a:extLst>
          </p:cNvPr>
          <p:cNvCxnSpPr>
            <a:cxnSpLocks/>
          </p:cNvCxnSpPr>
          <p:nvPr/>
        </p:nvCxnSpPr>
        <p:spPr>
          <a:xfrm flipV="1">
            <a:off x="2673348" y="5383032"/>
            <a:ext cx="1" cy="2506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4367670C-1976-47D1-ABE1-B674E57BA8B2}"/>
              </a:ext>
            </a:extLst>
          </p:cNvPr>
          <p:cNvCxnSpPr>
            <a:cxnSpLocks/>
          </p:cNvCxnSpPr>
          <p:nvPr/>
        </p:nvCxnSpPr>
        <p:spPr>
          <a:xfrm flipV="1">
            <a:off x="3566582" y="5388637"/>
            <a:ext cx="1" cy="2506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DAA42776-69ED-41AB-B8F2-E6A36CB3CDD6}"/>
              </a:ext>
            </a:extLst>
          </p:cNvPr>
          <p:cNvCxnSpPr>
            <a:cxnSpLocks/>
          </p:cNvCxnSpPr>
          <p:nvPr/>
        </p:nvCxnSpPr>
        <p:spPr>
          <a:xfrm flipV="1">
            <a:off x="1263650" y="2723862"/>
            <a:ext cx="1" cy="2506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B1030D1E-C766-4ABC-BFFC-97020E7C0DCF}"/>
              </a:ext>
            </a:extLst>
          </p:cNvPr>
          <p:cNvCxnSpPr>
            <a:cxnSpLocks/>
          </p:cNvCxnSpPr>
          <p:nvPr/>
        </p:nvCxnSpPr>
        <p:spPr>
          <a:xfrm flipV="1">
            <a:off x="2161117" y="2721321"/>
            <a:ext cx="1" cy="2506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BE31C7FE-085F-41A8-8726-E1CE2D1A980D}"/>
              </a:ext>
            </a:extLst>
          </p:cNvPr>
          <p:cNvCxnSpPr>
            <a:cxnSpLocks/>
          </p:cNvCxnSpPr>
          <p:nvPr/>
        </p:nvCxnSpPr>
        <p:spPr>
          <a:xfrm flipV="1">
            <a:off x="3041650" y="2724075"/>
            <a:ext cx="1" cy="2506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橢圓 50">
            <a:extLst>
              <a:ext uri="{FF2B5EF4-FFF2-40B4-BE49-F238E27FC236}">
                <a16:creationId xmlns:a16="http://schemas.microsoft.com/office/drawing/2014/main" id="{58714907-2DA3-4D23-BC66-0C3A6CCDA811}"/>
              </a:ext>
            </a:extLst>
          </p:cNvPr>
          <p:cNvSpPr/>
          <p:nvPr/>
        </p:nvSpPr>
        <p:spPr>
          <a:xfrm>
            <a:off x="6259236" y="4970035"/>
            <a:ext cx="508000" cy="50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橢圓 51">
            <a:extLst>
              <a:ext uri="{FF2B5EF4-FFF2-40B4-BE49-F238E27FC236}">
                <a16:creationId xmlns:a16="http://schemas.microsoft.com/office/drawing/2014/main" id="{1736FBE9-5F1D-423F-9DEE-00410CB6BD66}"/>
              </a:ext>
            </a:extLst>
          </p:cNvPr>
          <p:cNvSpPr/>
          <p:nvPr/>
        </p:nvSpPr>
        <p:spPr>
          <a:xfrm>
            <a:off x="7148236" y="4970035"/>
            <a:ext cx="508000" cy="50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橢圓 52">
            <a:extLst>
              <a:ext uri="{FF2B5EF4-FFF2-40B4-BE49-F238E27FC236}">
                <a16:creationId xmlns:a16="http://schemas.microsoft.com/office/drawing/2014/main" id="{9BFF6780-FB22-4CEF-9B00-A9A649AF9614}"/>
              </a:ext>
            </a:extLst>
          </p:cNvPr>
          <p:cNvSpPr/>
          <p:nvPr/>
        </p:nvSpPr>
        <p:spPr>
          <a:xfrm>
            <a:off x="8037236" y="4970035"/>
            <a:ext cx="508000" cy="50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橢圓 53">
            <a:extLst>
              <a:ext uri="{FF2B5EF4-FFF2-40B4-BE49-F238E27FC236}">
                <a16:creationId xmlns:a16="http://schemas.microsoft.com/office/drawing/2014/main" id="{23940A43-98EC-4A66-BE21-F7618C3DED7B}"/>
              </a:ext>
            </a:extLst>
          </p:cNvPr>
          <p:cNvSpPr/>
          <p:nvPr/>
        </p:nvSpPr>
        <p:spPr>
          <a:xfrm>
            <a:off x="5370236" y="4970035"/>
            <a:ext cx="508000" cy="50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橢圓 54">
            <a:extLst>
              <a:ext uri="{FF2B5EF4-FFF2-40B4-BE49-F238E27FC236}">
                <a16:creationId xmlns:a16="http://schemas.microsoft.com/office/drawing/2014/main" id="{490DB0F5-6F77-439D-8C43-3B87DE79A765}"/>
              </a:ext>
            </a:extLst>
          </p:cNvPr>
          <p:cNvSpPr/>
          <p:nvPr/>
        </p:nvSpPr>
        <p:spPr>
          <a:xfrm>
            <a:off x="7148236" y="4004835"/>
            <a:ext cx="508000" cy="508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橢圓 55">
            <a:extLst>
              <a:ext uri="{FF2B5EF4-FFF2-40B4-BE49-F238E27FC236}">
                <a16:creationId xmlns:a16="http://schemas.microsoft.com/office/drawing/2014/main" id="{CAA6F063-C3A4-4F43-B347-D13C363821E4}"/>
              </a:ext>
            </a:extLst>
          </p:cNvPr>
          <p:cNvSpPr/>
          <p:nvPr/>
        </p:nvSpPr>
        <p:spPr>
          <a:xfrm>
            <a:off x="5370236" y="4004835"/>
            <a:ext cx="508000" cy="508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橢圓 56">
            <a:extLst>
              <a:ext uri="{FF2B5EF4-FFF2-40B4-BE49-F238E27FC236}">
                <a16:creationId xmlns:a16="http://schemas.microsoft.com/office/drawing/2014/main" id="{8E90B944-FD3D-44E3-9AFB-14F962D296B6}"/>
              </a:ext>
            </a:extLst>
          </p:cNvPr>
          <p:cNvSpPr/>
          <p:nvPr/>
        </p:nvSpPr>
        <p:spPr>
          <a:xfrm>
            <a:off x="6640236" y="3039635"/>
            <a:ext cx="508000" cy="508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橢圓 57">
            <a:extLst>
              <a:ext uri="{FF2B5EF4-FFF2-40B4-BE49-F238E27FC236}">
                <a16:creationId xmlns:a16="http://schemas.microsoft.com/office/drawing/2014/main" id="{98349596-1B2A-42A7-B9A8-0483691F1000}"/>
              </a:ext>
            </a:extLst>
          </p:cNvPr>
          <p:cNvSpPr/>
          <p:nvPr/>
        </p:nvSpPr>
        <p:spPr>
          <a:xfrm>
            <a:off x="7529236" y="3039635"/>
            <a:ext cx="508000" cy="508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橢圓 58">
            <a:extLst>
              <a:ext uri="{FF2B5EF4-FFF2-40B4-BE49-F238E27FC236}">
                <a16:creationId xmlns:a16="http://schemas.microsoft.com/office/drawing/2014/main" id="{D4560093-5A31-46C6-89B1-1BC11703D753}"/>
              </a:ext>
            </a:extLst>
          </p:cNvPr>
          <p:cNvSpPr/>
          <p:nvPr/>
        </p:nvSpPr>
        <p:spPr>
          <a:xfrm>
            <a:off x="5751236" y="3039635"/>
            <a:ext cx="508000" cy="508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0" name="直線單箭頭接點 59">
            <a:extLst>
              <a:ext uri="{FF2B5EF4-FFF2-40B4-BE49-F238E27FC236}">
                <a16:creationId xmlns:a16="http://schemas.microsoft.com/office/drawing/2014/main" id="{37D53EFB-FD81-4EC5-B68F-A509E0F7504C}"/>
              </a:ext>
            </a:extLst>
          </p:cNvPr>
          <p:cNvCxnSpPr>
            <a:stCxn id="54" idx="0"/>
          </p:cNvCxnSpPr>
          <p:nvPr/>
        </p:nvCxnSpPr>
        <p:spPr>
          <a:xfrm flipH="1" flipV="1">
            <a:off x="5615769" y="4512835"/>
            <a:ext cx="8467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F47EFD29-ED23-4F7B-99A2-57DC449A210F}"/>
              </a:ext>
            </a:extLst>
          </p:cNvPr>
          <p:cNvCxnSpPr/>
          <p:nvPr/>
        </p:nvCxnSpPr>
        <p:spPr>
          <a:xfrm flipH="1" flipV="1">
            <a:off x="7414935" y="4512835"/>
            <a:ext cx="8467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3A04AB98-B82F-491C-8EF9-0B039E7AE458}"/>
              </a:ext>
            </a:extLst>
          </p:cNvPr>
          <p:cNvCxnSpPr>
            <a:cxnSpLocks/>
            <a:stCxn id="54" idx="0"/>
          </p:cNvCxnSpPr>
          <p:nvPr/>
        </p:nvCxnSpPr>
        <p:spPr>
          <a:xfrm flipV="1">
            <a:off x="5624236" y="4538235"/>
            <a:ext cx="1790699" cy="4318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單箭頭接點 62">
            <a:extLst>
              <a:ext uri="{FF2B5EF4-FFF2-40B4-BE49-F238E27FC236}">
                <a16:creationId xmlns:a16="http://schemas.microsoft.com/office/drawing/2014/main" id="{779CEA1C-493C-4F36-836A-A7247477DFB1}"/>
              </a:ext>
            </a:extLst>
          </p:cNvPr>
          <p:cNvCxnSpPr>
            <a:cxnSpLocks/>
          </p:cNvCxnSpPr>
          <p:nvPr/>
        </p:nvCxnSpPr>
        <p:spPr>
          <a:xfrm flipV="1">
            <a:off x="6549220" y="4538235"/>
            <a:ext cx="874182" cy="4191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>
            <a:extLst>
              <a:ext uri="{FF2B5EF4-FFF2-40B4-BE49-F238E27FC236}">
                <a16:creationId xmlns:a16="http://schemas.microsoft.com/office/drawing/2014/main" id="{91AD7D7F-C285-43E6-8B66-659D6876F039}"/>
              </a:ext>
            </a:extLst>
          </p:cNvPr>
          <p:cNvCxnSpPr>
            <a:cxnSpLocks/>
            <a:stCxn id="52" idx="0"/>
            <a:endCxn id="56" idx="4"/>
          </p:cNvCxnSpPr>
          <p:nvPr/>
        </p:nvCxnSpPr>
        <p:spPr>
          <a:xfrm flipH="1" flipV="1">
            <a:off x="5624236" y="4512835"/>
            <a:ext cx="1778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單箭頭接點 64">
            <a:extLst>
              <a:ext uri="{FF2B5EF4-FFF2-40B4-BE49-F238E27FC236}">
                <a16:creationId xmlns:a16="http://schemas.microsoft.com/office/drawing/2014/main" id="{62534BAA-0F05-4B4B-A7BD-0EAAC2851983}"/>
              </a:ext>
            </a:extLst>
          </p:cNvPr>
          <p:cNvCxnSpPr>
            <a:cxnSpLocks/>
            <a:stCxn id="53" idx="0"/>
            <a:endCxn id="55" idx="4"/>
          </p:cNvCxnSpPr>
          <p:nvPr/>
        </p:nvCxnSpPr>
        <p:spPr>
          <a:xfrm flipH="1" flipV="1">
            <a:off x="7402236" y="4512835"/>
            <a:ext cx="889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>
            <a:extLst>
              <a:ext uri="{FF2B5EF4-FFF2-40B4-BE49-F238E27FC236}">
                <a16:creationId xmlns:a16="http://schemas.microsoft.com/office/drawing/2014/main" id="{2E698C31-5230-447F-A534-B7169E08FB78}"/>
              </a:ext>
            </a:extLst>
          </p:cNvPr>
          <p:cNvCxnSpPr>
            <a:cxnSpLocks/>
            <a:stCxn id="56" idx="0"/>
            <a:endCxn id="59" idx="4"/>
          </p:cNvCxnSpPr>
          <p:nvPr/>
        </p:nvCxnSpPr>
        <p:spPr>
          <a:xfrm flipV="1">
            <a:off x="5624236" y="3547635"/>
            <a:ext cx="381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20A7F441-D545-4335-BAEF-3729683C4B7F}"/>
              </a:ext>
            </a:extLst>
          </p:cNvPr>
          <p:cNvCxnSpPr>
            <a:cxnSpLocks/>
            <a:stCxn id="56" idx="0"/>
            <a:endCxn id="57" idx="4"/>
          </p:cNvCxnSpPr>
          <p:nvPr/>
        </p:nvCxnSpPr>
        <p:spPr>
          <a:xfrm flipV="1">
            <a:off x="5624236" y="3547635"/>
            <a:ext cx="1270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D797A248-80D8-484A-A167-0A91A5CE9E24}"/>
              </a:ext>
            </a:extLst>
          </p:cNvPr>
          <p:cNvCxnSpPr>
            <a:cxnSpLocks/>
            <a:stCxn id="56" idx="0"/>
            <a:endCxn id="58" idx="4"/>
          </p:cNvCxnSpPr>
          <p:nvPr/>
        </p:nvCxnSpPr>
        <p:spPr>
          <a:xfrm flipV="1">
            <a:off x="5624236" y="3547635"/>
            <a:ext cx="2159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>
            <a:extLst>
              <a:ext uri="{FF2B5EF4-FFF2-40B4-BE49-F238E27FC236}">
                <a16:creationId xmlns:a16="http://schemas.microsoft.com/office/drawing/2014/main" id="{AF68164F-44C1-4460-BB87-A4693A988E62}"/>
              </a:ext>
            </a:extLst>
          </p:cNvPr>
          <p:cNvCxnSpPr>
            <a:cxnSpLocks/>
            <a:stCxn id="55" idx="0"/>
            <a:endCxn id="59" idx="4"/>
          </p:cNvCxnSpPr>
          <p:nvPr/>
        </p:nvCxnSpPr>
        <p:spPr>
          <a:xfrm flipH="1" flipV="1">
            <a:off x="6005236" y="3547635"/>
            <a:ext cx="1397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60004370-40E3-4DFD-91E9-41DAE93B0EAD}"/>
              </a:ext>
            </a:extLst>
          </p:cNvPr>
          <p:cNvCxnSpPr>
            <a:cxnSpLocks/>
            <a:stCxn id="55" idx="0"/>
            <a:endCxn id="58" idx="4"/>
          </p:cNvCxnSpPr>
          <p:nvPr/>
        </p:nvCxnSpPr>
        <p:spPr>
          <a:xfrm flipV="1">
            <a:off x="7402236" y="3547635"/>
            <a:ext cx="381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>
            <a:extLst>
              <a:ext uri="{FF2B5EF4-FFF2-40B4-BE49-F238E27FC236}">
                <a16:creationId xmlns:a16="http://schemas.microsoft.com/office/drawing/2014/main" id="{8E50DA91-52B7-406C-9393-1B67C9271EB8}"/>
              </a:ext>
            </a:extLst>
          </p:cNvPr>
          <p:cNvCxnSpPr>
            <a:cxnSpLocks/>
          </p:cNvCxnSpPr>
          <p:nvPr/>
        </p:nvCxnSpPr>
        <p:spPr>
          <a:xfrm flipV="1">
            <a:off x="5624236" y="5432205"/>
            <a:ext cx="1" cy="2506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單箭頭接點 71">
            <a:extLst>
              <a:ext uri="{FF2B5EF4-FFF2-40B4-BE49-F238E27FC236}">
                <a16:creationId xmlns:a16="http://schemas.microsoft.com/office/drawing/2014/main" id="{7E35A810-E52E-4BC7-A63E-C717D023D015}"/>
              </a:ext>
            </a:extLst>
          </p:cNvPr>
          <p:cNvCxnSpPr>
            <a:cxnSpLocks/>
          </p:cNvCxnSpPr>
          <p:nvPr/>
        </p:nvCxnSpPr>
        <p:spPr>
          <a:xfrm flipV="1">
            <a:off x="6530170" y="5458454"/>
            <a:ext cx="1" cy="2506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>
            <a:extLst>
              <a:ext uri="{FF2B5EF4-FFF2-40B4-BE49-F238E27FC236}">
                <a16:creationId xmlns:a16="http://schemas.microsoft.com/office/drawing/2014/main" id="{A22CE2B3-A5D6-41E7-B85E-5B3484083C1A}"/>
              </a:ext>
            </a:extLst>
          </p:cNvPr>
          <p:cNvCxnSpPr>
            <a:cxnSpLocks/>
          </p:cNvCxnSpPr>
          <p:nvPr/>
        </p:nvCxnSpPr>
        <p:spPr>
          <a:xfrm flipV="1">
            <a:off x="7414934" y="5448189"/>
            <a:ext cx="1" cy="2506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單箭頭接點 73">
            <a:extLst>
              <a:ext uri="{FF2B5EF4-FFF2-40B4-BE49-F238E27FC236}">
                <a16:creationId xmlns:a16="http://schemas.microsoft.com/office/drawing/2014/main" id="{82A67C6F-9AE0-4EAD-A0F5-E2D7EC99225E}"/>
              </a:ext>
            </a:extLst>
          </p:cNvPr>
          <p:cNvCxnSpPr>
            <a:cxnSpLocks/>
          </p:cNvCxnSpPr>
          <p:nvPr/>
        </p:nvCxnSpPr>
        <p:spPr>
          <a:xfrm flipV="1">
            <a:off x="8308168" y="5453794"/>
            <a:ext cx="1" cy="2506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>
            <a:extLst>
              <a:ext uri="{FF2B5EF4-FFF2-40B4-BE49-F238E27FC236}">
                <a16:creationId xmlns:a16="http://schemas.microsoft.com/office/drawing/2014/main" id="{2CC2112B-AE5B-4A63-B7FC-225F744786F9}"/>
              </a:ext>
            </a:extLst>
          </p:cNvPr>
          <p:cNvCxnSpPr>
            <a:cxnSpLocks/>
          </p:cNvCxnSpPr>
          <p:nvPr/>
        </p:nvCxnSpPr>
        <p:spPr>
          <a:xfrm flipV="1">
            <a:off x="6005236" y="2789019"/>
            <a:ext cx="1" cy="2506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單箭頭接點 75">
            <a:extLst>
              <a:ext uri="{FF2B5EF4-FFF2-40B4-BE49-F238E27FC236}">
                <a16:creationId xmlns:a16="http://schemas.microsoft.com/office/drawing/2014/main" id="{121F5BAD-25C3-4555-813F-6F2D752E5F40}"/>
              </a:ext>
            </a:extLst>
          </p:cNvPr>
          <p:cNvCxnSpPr>
            <a:cxnSpLocks/>
          </p:cNvCxnSpPr>
          <p:nvPr/>
        </p:nvCxnSpPr>
        <p:spPr>
          <a:xfrm flipV="1">
            <a:off x="6902703" y="2786478"/>
            <a:ext cx="1" cy="2506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單箭頭接點 76">
            <a:extLst>
              <a:ext uri="{FF2B5EF4-FFF2-40B4-BE49-F238E27FC236}">
                <a16:creationId xmlns:a16="http://schemas.microsoft.com/office/drawing/2014/main" id="{F86E5BF7-8103-4421-9AC3-8ED26F529906}"/>
              </a:ext>
            </a:extLst>
          </p:cNvPr>
          <p:cNvCxnSpPr>
            <a:cxnSpLocks/>
          </p:cNvCxnSpPr>
          <p:nvPr/>
        </p:nvCxnSpPr>
        <p:spPr>
          <a:xfrm flipV="1">
            <a:off x="7783236" y="2789232"/>
            <a:ext cx="1" cy="2506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字方塊 77">
            <a:extLst>
              <a:ext uri="{FF2B5EF4-FFF2-40B4-BE49-F238E27FC236}">
                <a16:creationId xmlns:a16="http://schemas.microsoft.com/office/drawing/2014/main" id="{F95CDC34-8D8A-4003-AE35-852B96C3D1D8}"/>
              </a:ext>
            </a:extLst>
          </p:cNvPr>
          <p:cNvSpPr txBox="1"/>
          <p:nvPr/>
        </p:nvSpPr>
        <p:spPr>
          <a:xfrm>
            <a:off x="3688443" y="2942753"/>
            <a:ext cx="2061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Prune some weights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9" name="文字方塊 78">
            <a:extLst>
              <a:ext uri="{FF2B5EF4-FFF2-40B4-BE49-F238E27FC236}">
                <a16:creationId xmlns:a16="http://schemas.microsoft.com/office/drawing/2014/main" id="{51B55F3B-DF67-42F3-BC68-3DA2A1D808E7}"/>
              </a:ext>
            </a:extLst>
          </p:cNvPr>
          <p:cNvSpPr txBox="1"/>
          <p:nvPr/>
        </p:nvSpPr>
        <p:spPr>
          <a:xfrm>
            <a:off x="5370236" y="1825625"/>
            <a:ext cx="3366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network architecture becomes irregular.</a:t>
            </a:r>
            <a:endParaRPr lang="zh-TW" altLang="en-US" sz="2400" dirty="0"/>
          </a:p>
        </p:txBody>
      </p:sp>
      <p:sp>
        <p:nvSpPr>
          <p:cNvPr id="80" name="文字方塊 79">
            <a:extLst>
              <a:ext uri="{FF2B5EF4-FFF2-40B4-BE49-F238E27FC236}">
                <a16:creationId xmlns:a16="http://schemas.microsoft.com/office/drawing/2014/main" id="{5038F653-FE85-4C98-912C-455AC9E82380}"/>
              </a:ext>
            </a:extLst>
          </p:cNvPr>
          <p:cNvSpPr txBox="1"/>
          <p:nvPr/>
        </p:nvSpPr>
        <p:spPr>
          <a:xfrm>
            <a:off x="1468862" y="5936230"/>
            <a:ext cx="6392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</a:rPr>
              <a:t>Hard to implement, hard to speedup ……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4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074630-4B90-4A66-988F-7AA5E1015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Network Pruning - Practical Issue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D503D10-52E6-43DD-A2FC-0D6B1312E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Weight pruning 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AA077DD-17DA-47DE-A5E0-582A9D7D1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07619"/>
            <a:ext cx="9144000" cy="238735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DB4AE3D-06B4-448C-968B-E74EC3FC07F7}"/>
              </a:ext>
            </a:extLst>
          </p:cNvPr>
          <p:cNvSpPr/>
          <p:nvPr/>
        </p:nvSpPr>
        <p:spPr>
          <a:xfrm>
            <a:off x="4833445" y="5329905"/>
            <a:ext cx="368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https://arxiv.org/pdf/1608.03665.pdf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1691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8FBED9-2DC1-4C38-82FD-934522C4A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Network Pruning - Practical Issue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83E231A-B2EF-4AB6-BB32-93565D5C1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Neuron pruning </a:t>
            </a:r>
            <a:endParaRPr lang="zh-TW" altLang="en-US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7331B05D-467D-4DFB-98A7-E456AC751552}"/>
              </a:ext>
            </a:extLst>
          </p:cNvPr>
          <p:cNvSpPr/>
          <p:nvPr/>
        </p:nvSpPr>
        <p:spPr>
          <a:xfrm>
            <a:off x="1517650" y="4904878"/>
            <a:ext cx="508000" cy="50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FA6653F5-515F-4955-949D-581B8CCE4BDE}"/>
              </a:ext>
            </a:extLst>
          </p:cNvPr>
          <p:cNvSpPr/>
          <p:nvPr/>
        </p:nvSpPr>
        <p:spPr>
          <a:xfrm>
            <a:off x="2406650" y="4904878"/>
            <a:ext cx="508000" cy="50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468A9285-411C-48AF-9F1F-AD63F85D3392}"/>
              </a:ext>
            </a:extLst>
          </p:cNvPr>
          <p:cNvSpPr/>
          <p:nvPr/>
        </p:nvSpPr>
        <p:spPr>
          <a:xfrm>
            <a:off x="3295650" y="4904878"/>
            <a:ext cx="508000" cy="50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972540AA-4DE2-4AD7-92C1-9854702B63D6}"/>
              </a:ext>
            </a:extLst>
          </p:cNvPr>
          <p:cNvSpPr/>
          <p:nvPr/>
        </p:nvSpPr>
        <p:spPr>
          <a:xfrm>
            <a:off x="628650" y="4904878"/>
            <a:ext cx="508000" cy="50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B749ABA8-DC54-4588-B3BF-5F15F2243973}"/>
              </a:ext>
            </a:extLst>
          </p:cNvPr>
          <p:cNvSpPr/>
          <p:nvPr/>
        </p:nvSpPr>
        <p:spPr>
          <a:xfrm>
            <a:off x="1517650" y="3939678"/>
            <a:ext cx="508000" cy="508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BDFDBE06-E30C-46D4-8873-A08731EE9932}"/>
              </a:ext>
            </a:extLst>
          </p:cNvPr>
          <p:cNvSpPr/>
          <p:nvPr/>
        </p:nvSpPr>
        <p:spPr>
          <a:xfrm>
            <a:off x="2406650" y="3939678"/>
            <a:ext cx="508000" cy="508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CCF1F09A-93FA-43A1-BE9C-04BC94C47E97}"/>
              </a:ext>
            </a:extLst>
          </p:cNvPr>
          <p:cNvSpPr/>
          <p:nvPr/>
        </p:nvSpPr>
        <p:spPr>
          <a:xfrm>
            <a:off x="3295650" y="3939678"/>
            <a:ext cx="508000" cy="508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CBDABCCE-A5AE-439C-829B-78F782E0E488}"/>
              </a:ext>
            </a:extLst>
          </p:cNvPr>
          <p:cNvSpPr/>
          <p:nvPr/>
        </p:nvSpPr>
        <p:spPr>
          <a:xfrm>
            <a:off x="628650" y="3939678"/>
            <a:ext cx="508000" cy="508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D0729D4D-2ACC-43A1-924D-564BCEF365F4}"/>
              </a:ext>
            </a:extLst>
          </p:cNvPr>
          <p:cNvSpPr/>
          <p:nvPr/>
        </p:nvSpPr>
        <p:spPr>
          <a:xfrm>
            <a:off x="1898650" y="2974478"/>
            <a:ext cx="508000" cy="508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D92F155F-5DC8-4F4E-9867-6CF5A1F4E028}"/>
              </a:ext>
            </a:extLst>
          </p:cNvPr>
          <p:cNvSpPr/>
          <p:nvPr/>
        </p:nvSpPr>
        <p:spPr>
          <a:xfrm>
            <a:off x="2787650" y="2974478"/>
            <a:ext cx="508000" cy="508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1861E53A-87E2-405F-BA25-B05B4823B210}"/>
              </a:ext>
            </a:extLst>
          </p:cNvPr>
          <p:cNvSpPr/>
          <p:nvPr/>
        </p:nvSpPr>
        <p:spPr>
          <a:xfrm>
            <a:off x="1009650" y="2974478"/>
            <a:ext cx="508000" cy="508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FFC9E97B-CE6B-46ED-B6A6-5F34D49F07D4}"/>
              </a:ext>
            </a:extLst>
          </p:cNvPr>
          <p:cNvSpPr/>
          <p:nvPr/>
        </p:nvSpPr>
        <p:spPr>
          <a:xfrm>
            <a:off x="4078816" y="3904011"/>
            <a:ext cx="1113619" cy="83099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CDB7A743-5581-4BB5-91F3-EF68BA4623CD}"/>
              </a:ext>
            </a:extLst>
          </p:cNvPr>
          <p:cNvCxnSpPr>
            <a:stCxn id="7" idx="0"/>
          </p:cNvCxnSpPr>
          <p:nvPr/>
        </p:nvCxnSpPr>
        <p:spPr>
          <a:xfrm flipH="1" flipV="1">
            <a:off x="874183" y="4447678"/>
            <a:ext cx="8467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4124B6D8-2A64-4A21-A0A5-2932098036C8}"/>
              </a:ext>
            </a:extLst>
          </p:cNvPr>
          <p:cNvCxnSpPr/>
          <p:nvPr/>
        </p:nvCxnSpPr>
        <p:spPr>
          <a:xfrm flipH="1" flipV="1">
            <a:off x="1792816" y="4447678"/>
            <a:ext cx="8467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75B110E2-A989-4A05-8E20-B29EB7F58C56}"/>
              </a:ext>
            </a:extLst>
          </p:cNvPr>
          <p:cNvCxnSpPr/>
          <p:nvPr/>
        </p:nvCxnSpPr>
        <p:spPr>
          <a:xfrm flipH="1" flipV="1">
            <a:off x="2673349" y="4447678"/>
            <a:ext cx="8467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5B2E808A-D874-46F4-B38A-3073C828454D}"/>
              </a:ext>
            </a:extLst>
          </p:cNvPr>
          <p:cNvCxnSpPr/>
          <p:nvPr/>
        </p:nvCxnSpPr>
        <p:spPr>
          <a:xfrm flipH="1" flipV="1">
            <a:off x="3562349" y="4447678"/>
            <a:ext cx="8467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65777A65-4A14-4F9A-ADF6-27E514E86C87}"/>
              </a:ext>
            </a:extLst>
          </p:cNvPr>
          <p:cNvCxnSpPr>
            <a:cxnSpLocks/>
          </p:cNvCxnSpPr>
          <p:nvPr/>
        </p:nvCxnSpPr>
        <p:spPr>
          <a:xfrm flipV="1">
            <a:off x="863600" y="4447678"/>
            <a:ext cx="886884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77FDB278-A38E-4E6B-8113-9CB196CCFC6D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882650" y="4473078"/>
            <a:ext cx="1790699" cy="4318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70E09537-69EF-4AB3-A445-6F5296FECBD1}"/>
              </a:ext>
            </a:extLst>
          </p:cNvPr>
          <p:cNvCxnSpPr>
            <a:cxnSpLocks/>
            <a:stCxn id="7" idx="0"/>
            <a:endCxn id="10" idx="4"/>
          </p:cNvCxnSpPr>
          <p:nvPr/>
        </p:nvCxnSpPr>
        <p:spPr>
          <a:xfrm flipV="1">
            <a:off x="882650" y="4447678"/>
            <a:ext cx="2667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AC5B931D-76CA-4676-A09F-5312D949A865}"/>
              </a:ext>
            </a:extLst>
          </p:cNvPr>
          <p:cNvCxnSpPr>
            <a:cxnSpLocks/>
            <a:stCxn id="4" idx="0"/>
            <a:endCxn id="11" idx="4"/>
          </p:cNvCxnSpPr>
          <p:nvPr/>
        </p:nvCxnSpPr>
        <p:spPr>
          <a:xfrm flipH="1" flipV="1">
            <a:off x="882650" y="4447678"/>
            <a:ext cx="889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B85011ED-FD99-4E63-826D-680DDCBA1BED}"/>
              </a:ext>
            </a:extLst>
          </p:cNvPr>
          <p:cNvCxnSpPr>
            <a:cxnSpLocks/>
          </p:cNvCxnSpPr>
          <p:nvPr/>
        </p:nvCxnSpPr>
        <p:spPr>
          <a:xfrm flipV="1">
            <a:off x="1807634" y="4473078"/>
            <a:ext cx="874182" cy="4191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9EB13A44-8AA7-447F-8938-2914AD49055A}"/>
              </a:ext>
            </a:extLst>
          </p:cNvPr>
          <p:cNvCxnSpPr>
            <a:cxnSpLocks/>
            <a:stCxn id="4" idx="0"/>
            <a:endCxn id="10" idx="4"/>
          </p:cNvCxnSpPr>
          <p:nvPr/>
        </p:nvCxnSpPr>
        <p:spPr>
          <a:xfrm flipV="1">
            <a:off x="1771650" y="4447678"/>
            <a:ext cx="1778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7C60F961-5297-4125-B8B0-07DC3FBA878F}"/>
              </a:ext>
            </a:extLst>
          </p:cNvPr>
          <p:cNvCxnSpPr>
            <a:cxnSpLocks/>
            <a:stCxn id="5" idx="0"/>
            <a:endCxn id="11" idx="4"/>
          </p:cNvCxnSpPr>
          <p:nvPr/>
        </p:nvCxnSpPr>
        <p:spPr>
          <a:xfrm flipH="1" flipV="1">
            <a:off x="882650" y="4447678"/>
            <a:ext cx="1778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F0696FD1-61B6-4E6F-BBE2-3EF1ECE36D0A}"/>
              </a:ext>
            </a:extLst>
          </p:cNvPr>
          <p:cNvCxnSpPr>
            <a:cxnSpLocks/>
            <a:stCxn id="5" idx="0"/>
            <a:endCxn id="8" idx="4"/>
          </p:cNvCxnSpPr>
          <p:nvPr/>
        </p:nvCxnSpPr>
        <p:spPr>
          <a:xfrm flipH="1" flipV="1">
            <a:off x="1771650" y="4447678"/>
            <a:ext cx="889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25A5FF4B-C184-45BD-BA0C-310857219169}"/>
              </a:ext>
            </a:extLst>
          </p:cNvPr>
          <p:cNvCxnSpPr>
            <a:cxnSpLocks/>
            <a:stCxn id="5" idx="0"/>
            <a:endCxn id="10" idx="4"/>
          </p:cNvCxnSpPr>
          <p:nvPr/>
        </p:nvCxnSpPr>
        <p:spPr>
          <a:xfrm flipV="1">
            <a:off x="2660650" y="4447678"/>
            <a:ext cx="889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A7F88114-27A0-4FA9-A36E-1BD3FC9C241E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918634" y="4460378"/>
            <a:ext cx="2631016" cy="4445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A7E8F8DE-95C0-45CA-991A-A31B79ADFA87}"/>
              </a:ext>
            </a:extLst>
          </p:cNvPr>
          <p:cNvCxnSpPr>
            <a:cxnSpLocks/>
            <a:stCxn id="6" idx="0"/>
            <a:endCxn id="8" idx="4"/>
          </p:cNvCxnSpPr>
          <p:nvPr/>
        </p:nvCxnSpPr>
        <p:spPr>
          <a:xfrm flipH="1" flipV="1">
            <a:off x="1771650" y="4447678"/>
            <a:ext cx="1778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886A8C8F-EA3B-4AD9-AA25-DEA19A3FB93A}"/>
              </a:ext>
            </a:extLst>
          </p:cNvPr>
          <p:cNvCxnSpPr>
            <a:cxnSpLocks/>
            <a:stCxn id="6" idx="0"/>
            <a:endCxn id="9" idx="4"/>
          </p:cNvCxnSpPr>
          <p:nvPr/>
        </p:nvCxnSpPr>
        <p:spPr>
          <a:xfrm flipH="1" flipV="1">
            <a:off x="2660650" y="4447678"/>
            <a:ext cx="889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66D8C45B-D491-44AE-8645-952C1D6BCF27}"/>
              </a:ext>
            </a:extLst>
          </p:cNvPr>
          <p:cNvCxnSpPr>
            <a:cxnSpLocks/>
            <a:stCxn id="11" idx="0"/>
            <a:endCxn id="14" idx="4"/>
          </p:cNvCxnSpPr>
          <p:nvPr/>
        </p:nvCxnSpPr>
        <p:spPr>
          <a:xfrm flipV="1">
            <a:off x="882650" y="3482478"/>
            <a:ext cx="381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B96630D2-4DB4-4670-90E6-D68C90648A54}"/>
              </a:ext>
            </a:extLst>
          </p:cNvPr>
          <p:cNvCxnSpPr>
            <a:cxnSpLocks/>
            <a:stCxn id="11" idx="0"/>
            <a:endCxn id="12" idx="4"/>
          </p:cNvCxnSpPr>
          <p:nvPr/>
        </p:nvCxnSpPr>
        <p:spPr>
          <a:xfrm flipV="1">
            <a:off x="882650" y="3482478"/>
            <a:ext cx="1270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96118C3A-0E90-4A05-ABBD-8E03EE0F017E}"/>
              </a:ext>
            </a:extLst>
          </p:cNvPr>
          <p:cNvCxnSpPr>
            <a:cxnSpLocks/>
            <a:stCxn id="11" idx="0"/>
            <a:endCxn id="13" idx="4"/>
          </p:cNvCxnSpPr>
          <p:nvPr/>
        </p:nvCxnSpPr>
        <p:spPr>
          <a:xfrm flipV="1">
            <a:off x="882650" y="3482478"/>
            <a:ext cx="2159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F54FDDBE-1129-4685-AB09-845519342D4B}"/>
              </a:ext>
            </a:extLst>
          </p:cNvPr>
          <p:cNvCxnSpPr>
            <a:cxnSpLocks/>
            <a:stCxn id="8" idx="0"/>
            <a:endCxn id="14" idx="4"/>
          </p:cNvCxnSpPr>
          <p:nvPr/>
        </p:nvCxnSpPr>
        <p:spPr>
          <a:xfrm flipH="1" flipV="1">
            <a:off x="1263650" y="3482478"/>
            <a:ext cx="508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4EC9C58B-BBC7-4847-AE1A-B1D11EA02942}"/>
              </a:ext>
            </a:extLst>
          </p:cNvPr>
          <p:cNvCxnSpPr>
            <a:cxnSpLocks/>
            <a:stCxn id="8" idx="0"/>
            <a:endCxn id="12" idx="4"/>
          </p:cNvCxnSpPr>
          <p:nvPr/>
        </p:nvCxnSpPr>
        <p:spPr>
          <a:xfrm flipV="1">
            <a:off x="1771650" y="3482478"/>
            <a:ext cx="381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52DC212D-6AB3-4D18-AF28-BBA15C60A17E}"/>
              </a:ext>
            </a:extLst>
          </p:cNvPr>
          <p:cNvCxnSpPr>
            <a:cxnSpLocks/>
            <a:stCxn id="8" idx="0"/>
            <a:endCxn id="13" idx="4"/>
          </p:cNvCxnSpPr>
          <p:nvPr/>
        </p:nvCxnSpPr>
        <p:spPr>
          <a:xfrm flipV="1">
            <a:off x="1771650" y="3482478"/>
            <a:ext cx="1270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917E59FB-F03D-43AB-AB0A-DE8C86498F26}"/>
              </a:ext>
            </a:extLst>
          </p:cNvPr>
          <p:cNvCxnSpPr>
            <a:cxnSpLocks/>
            <a:stCxn id="9" idx="0"/>
            <a:endCxn id="14" idx="4"/>
          </p:cNvCxnSpPr>
          <p:nvPr/>
        </p:nvCxnSpPr>
        <p:spPr>
          <a:xfrm flipH="1" flipV="1">
            <a:off x="1263650" y="3482478"/>
            <a:ext cx="1397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FA2C1791-5048-4AD3-A7A8-BAFF9E1EAB33}"/>
              </a:ext>
            </a:extLst>
          </p:cNvPr>
          <p:cNvCxnSpPr>
            <a:cxnSpLocks/>
            <a:stCxn id="9" idx="0"/>
            <a:endCxn id="12" idx="4"/>
          </p:cNvCxnSpPr>
          <p:nvPr/>
        </p:nvCxnSpPr>
        <p:spPr>
          <a:xfrm flipH="1" flipV="1">
            <a:off x="2152650" y="3482478"/>
            <a:ext cx="508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D9293F0C-B4A9-4281-B5AB-12187A8AED5B}"/>
              </a:ext>
            </a:extLst>
          </p:cNvPr>
          <p:cNvCxnSpPr>
            <a:cxnSpLocks/>
            <a:stCxn id="9" idx="0"/>
            <a:endCxn id="13" idx="4"/>
          </p:cNvCxnSpPr>
          <p:nvPr/>
        </p:nvCxnSpPr>
        <p:spPr>
          <a:xfrm flipV="1">
            <a:off x="2660650" y="3482478"/>
            <a:ext cx="381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4CDF398F-7484-43D6-A367-F27E98F3D673}"/>
              </a:ext>
            </a:extLst>
          </p:cNvPr>
          <p:cNvCxnSpPr>
            <a:cxnSpLocks/>
            <a:stCxn id="10" idx="0"/>
            <a:endCxn id="14" idx="4"/>
          </p:cNvCxnSpPr>
          <p:nvPr/>
        </p:nvCxnSpPr>
        <p:spPr>
          <a:xfrm flipH="1" flipV="1">
            <a:off x="1263650" y="3482478"/>
            <a:ext cx="2286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EB24C581-5FCE-4CB7-9FF1-9EE0E5454A37}"/>
              </a:ext>
            </a:extLst>
          </p:cNvPr>
          <p:cNvCxnSpPr>
            <a:cxnSpLocks/>
            <a:stCxn id="10" idx="0"/>
            <a:endCxn id="12" idx="4"/>
          </p:cNvCxnSpPr>
          <p:nvPr/>
        </p:nvCxnSpPr>
        <p:spPr>
          <a:xfrm flipH="1" flipV="1">
            <a:off x="2152650" y="3482478"/>
            <a:ext cx="1397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A58DE681-B81A-4176-82F6-ED56567B52FC}"/>
              </a:ext>
            </a:extLst>
          </p:cNvPr>
          <p:cNvCxnSpPr>
            <a:cxnSpLocks/>
            <a:stCxn id="10" idx="0"/>
            <a:endCxn id="13" idx="4"/>
          </p:cNvCxnSpPr>
          <p:nvPr/>
        </p:nvCxnSpPr>
        <p:spPr>
          <a:xfrm flipH="1" flipV="1">
            <a:off x="3041650" y="3482478"/>
            <a:ext cx="508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C784348F-09EA-4A11-B1CE-D4434AF395A7}"/>
              </a:ext>
            </a:extLst>
          </p:cNvPr>
          <p:cNvCxnSpPr>
            <a:cxnSpLocks/>
          </p:cNvCxnSpPr>
          <p:nvPr/>
        </p:nvCxnSpPr>
        <p:spPr>
          <a:xfrm flipV="1">
            <a:off x="882650" y="5367048"/>
            <a:ext cx="1" cy="2506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B41763BF-8B90-48BB-A0EF-7F444635771B}"/>
              </a:ext>
            </a:extLst>
          </p:cNvPr>
          <p:cNvCxnSpPr>
            <a:cxnSpLocks/>
          </p:cNvCxnSpPr>
          <p:nvPr/>
        </p:nvCxnSpPr>
        <p:spPr>
          <a:xfrm flipV="1">
            <a:off x="1788584" y="5393297"/>
            <a:ext cx="1" cy="2506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D6BA704E-798A-43F7-9AAF-B65457290920}"/>
              </a:ext>
            </a:extLst>
          </p:cNvPr>
          <p:cNvCxnSpPr>
            <a:cxnSpLocks/>
          </p:cNvCxnSpPr>
          <p:nvPr/>
        </p:nvCxnSpPr>
        <p:spPr>
          <a:xfrm flipV="1">
            <a:off x="2673348" y="5383032"/>
            <a:ext cx="1" cy="2506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4367670C-1976-47D1-ABE1-B674E57BA8B2}"/>
              </a:ext>
            </a:extLst>
          </p:cNvPr>
          <p:cNvCxnSpPr>
            <a:cxnSpLocks/>
          </p:cNvCxnSpPr>
          <p:nvPr/>
        </p:nvCxnSpPr>
        <p:spPr>
          <a:xfrm flipV="1">
            <a:off x="3566582" y="5388637"/>
            <a:ext cx="1" cy="2506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DAA42776-69ED-41AB-B8F2-E6A36CB3CDD6}"/>
              </a:ext>
            </a:extLst>
          </p:cNvPr>
          <p:cNvCxnSpPr>
            <a:cxnSpLocks/>
          </p:cNvCxnSpPr>
          <p:nvPr/>
        </p:nvCxnSpPr>
        <p:spPr>
          <a:xfrm flipV="1">
            <a:off x="1263650" y="2723862"/>
            <a:ext cx="1" cy="2506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B1030D1E-C766-4ABC-BFFC-97020E7C0DCF}"/>
              </a:ext>
            </a:extLst>
          </p:cNvPr>
          <p:cNvCxnSpPr>
            <a:cxnSpLocks/>
          </p:cNvCxnSpPr>
          <p:nvPr/>
        </p:nvCxnSpPr>
        <p:spPr>
          <a:xfrm flipV="1">
            <a:off x="2161117" y="2721321"/>
            <a:ext cx="1" cy="2506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BE31C7FE-085F-41A8-8726-E1CE2D1A980D}"/>
              </a:ext>
            </a:extLst>
          </p:cNvPr>
          <p:cNvCxnSpPr>
            <a:cxnSpLocks/>
          </p:cNvCxnSpPr>
          <p:nvPr/>
        </p:nvCxnSpPr>
        <p:spPr>
          <a:xfrm flipV="1">
            <a:off x="3041650" y="2724075"/>
            <a:ext cx="1" cy="2506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字方塊 77">
            <a:extLst>
              <a:ext uri="{FF2B5EF4-FFF2-40B4-BE49-F238E27FC236}">
                <a16:creationId xmlns:a16="http://schemas.microsoft.com/office/drawing/2014/main" id="{F95CDC34-8D8A-4003-AE35-852B96C3D1D8}"/>
              </a:ext>
            </a:extLst>
          </p:cNvPr>
          <p:cNvSpPr txBox="1"/>
          <p:nvPr/>
        </p:nvSpPr>
        <p:spPr>
          <a:xfrm>
            <a:off x="3688443" y="2942753"/>
            <a:ext cx="2061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Prune some neurons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9" name="文字方塊 78">
            <a:extLst>
              <a:ext uri="{FF2B5EF4-FFF2-40B4-BE49-F238E27FC236}">
                <a16:creationId xmlns:a16="http://schemas.microsoft.com/office/drawing/2014/main" id="{51B55F3B-DF67-42F3-BC68-3DA2A1D808E7}"/>
              </a:ext>
            </a:extLst>
          </p:cNvPr>
          <p:cNvSpPr txBox="1"/>
          <p:nvPr/>
        </p:nvSpPr>
        <p:spPr>
          <a:xfrm>
            <a:off x="5370236" y="1825625"/>
            <a:ext cx="3366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network architecture is regular. </a:t>
            </a:r>
            <a:endParaRPr lang="zh-TW" altLang="en-US" sz="2400" dirty="0"/>
          </a:p>
        </p:txBody>
      </p:sp>
      <p:sp>
        <p:nvSpPr>
          <p:cNvPr id="80" name="文字方塊 79">
            <a:extLst>
              <a:ext uri="{FF2B5EF4-FFF2-40B4-BE49-F238E27FC236}">
                <a16:creationId xmlns:a16="http://schemas.microsoft.com/office/drawing/2014/main" id="{5038F653-FE85-4C98-912C-455AC9E82380}"/>
              </a:ext>
            </a:extLst>
          </p:cNvPr>
          <p:cNvSpPr txBox="1"/>
          <p:nvPr/>
        </p:nvSpPr>
        <p:spPr>
          <a:xfrm>
            <a:off x="1468862" y="5936230"/>
            <a:ext cx="6392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</a:rPr>
              <a:t>Easy to implement, easy to speedup ……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C0A469AD-0FA3-42F7-846B-CDC87DC70F2C}"/>
              </a:ext>
            </a:extLst>
          </p:cNvPr>
          <p:cNvSpPr/>
          <p:nvPr/>
        </p:nvSpPr>
        <p:spPr>
          <a:xfrm>
            <a:off x="2370055" y="3918139"/>
            <a:ext cx="586927" cy="5549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橢圓 81">
            <a:extLst>
              <a:ext uri="{FF2B5EF4-FFF2-40B4-BE49-F238E27FC236}">
                <a16:creationId xmlns:a16="http://schemas.microsoft.com/office/drawing/2014/main" id="{D769C341-6A33-4ACD-9A06-68D682668D44}"/>
              </a:ext>
            </a:extLst>
          </p:cNvPr>
          <p:cNvSpPr/>
          <p:nvPr/>
        </p:nvSpPr>
        <p:spPr>
          <a:xfrm>
            <a:off x="6360916" y="4975115"/>
            <a:ext cx="508000" cy="50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橢圓 82">
            <a:extLst>
              <a:ext uri="{FF2B5EF4-FFF2-40B4-BE49-F238E27FC236}">
                <a16:creationId xmlns:a16="http://schemas.microsoft.com/office/drawing/2014/main" id="{965C2E34-71F1-4B7E-8B98-C016F242CEB7}"/>
              </a:ext>
            </a:extLst>
          </p:cNvPr>
          <p:cNvSpPr/>
          <p:nvPr/>
        </p:nvSpPr>
        <p:spPr>
          <a:xfrm>
            <a:off x="7249916" y="4975115"/>
            <a:ext cx="508000" cy="50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橢圓 83">
            <a:extLst>
              <a:ext uri="{FF2B5EF4-FFF2-40B4-BE49-F238E27FC236}">
                <a16:creationId xmlns:a16="http://schemas.microsoft.com/office/drawing/2014/main" id="{7EB7304A-68E2-4D0C-8B48-1FD8CE40EA86}"/>
              </a:ext>
            </a:extLst>
          </p:cNvPr>
          <p:cNvSpPr/>
          <p:nvPr/>
        </p:nvSpPr>
        <p:spPr>
          <a:xfrm>
            <a:off x="8138916" y="4975115"/>
            <a:ext cx="508000" cy="50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橢圓 84">
            <a:extLst>
              <a:ext uri="{FF2B5EF4-FFF2-40B4-BE49-F238E27FC236}">
                <a16:creationId xmlns:a16="http://schemas.microsoft.com/office/drawing/2014/main" id="{D285F14C-23EF-49C8-B74F-428B65310172}"/>
              </a:ext>
            </a:extLst>
          </p:cNvPr>
          <p:cNvSpPr/>
          <p:nvPr/>
        </p:nvSpPr>
        <p:spPr>
          <a:xfrm>
            <a:off x="5471916" y="4975115"/>
            <a:ext cx="508000" cy="50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橢圓 85">
            <a:extLst>
              <a:ext uri="{FF2B5EF4-FFF2-40B4-BE49-F238E27FC236}">
                <a16:creationId xmlns:a16="http://schemas.microsoft.com/office/drawing/2014/main" id="{D0F6BECB-12BB-4765-B24F-29A0E46686A6}"/>
              </a:ext>
            </a:extLst>
          </p:cNvPr>
          <p:cNvSpPr/>
          <p:nvPr/>
        </p:nvSpPr>
        <p:spPr>
          <a:xfrm>
            <a:off x="6360916" y="4009915"/>
            <a:ext cx="508000" cy="508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橢圓 87">
            <a:extLst>
              <a:ext uri="{FF2B5EF4-FFF2-40B4-BE49-F238E27FC236}">
                <a16:creationId xmlns:a16="http://schemas.microsoft.com/office/drawing/2014/main" id="{F0478913-C9C6-47E5-9234-F0EF51262A83}"/>
              </a:ext>
            </a:extLst>
          </p:cNvPr>
          <p:cNvSpPr/>
          <p:nvPr/>
        </p:nvSpPr>
        <p:spPr>
          <a:xfrm>
            <a:off x="8138916" y="4009915"/>
            <a:ext cx="508000" cy="508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橢圓 88">
            <a:extLst>
              <a:ext uri="{FF2B5EF4-FFF2-40B4-BE49-F238E27FC236}">
                <a16:creationId xmlns:a16="http://schemas.microsoft.com/office/drawing/2014/main" id="{55F7769D-C8FC-4F02-B394-4B77EB9A2D0A}"/>
              </a:ext>
            </a:extLst>
          </p:cNvPr>
          <p:cNvSpPr/>
          <p:nvPr/>
        </p:nvSpPr>
        <p:spPr>
          <a:xfrm>
            <a:off x="5471916" y="4009915"/>
            <a:ext cx="508000" cy="508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橢圓 89">
            <a:extLst>
              <a:ext uri="{FF2B5EF4-FFF2-40B4-BE49-F238E27FC236}">
                <a16:creationId xmlns:a16="http://schemas.microsoft.com/office/drawing/2014/main" id="{6AEF54F6-C1CB-4782-BC70-3FCF4654CF86}"/>
              </a:ext>
            </a:extLst>
          </p:cNvPr>
          <p:cNvSpPr/>
          <p:nvPr/>
        </p:nvSpPr>
        <p:spPr>
          <a:xfrm>
            <a:off x="6741916" y="3044715"/>
            <a:ext cx="508000" cy="508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橢圓 90">
            <a:extLst>
              <a:ext uri="{FF2B5EF4-FFF2-40B4-BE49-F238E27FC236}">
                <a16:creationId xmlns:a16="http://schemas.microsoft.com/office/drawing/2014/main" id="{084EC0E9-75AC-4BC5-AC92-A99867A5A22F}"/>
              </a:ext>
            </a:extLst>
          </p:cNvPr>
          <p:cNvSpPr/>
          <p:nvPr/>
        </p:nvSpPr>
        <p:spPr>
          <a:xfrm>
            <a:off x="7630916" y="3044715"/>
            <a:ext cx="508000" cy="508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橢圓 91">
            <a:extLst>
              <a:ext uri="{FF2B5EF4-FFF2-40B4-BE49-F238E27FC236}">
                <a16:creationId xmlns:a16="http://schemas.microsoft.com/office/drawing/2014/main" id="{A26C16BB-73D5-4E2E-8D8B-936CC5571102}"/>
              </a:ext>
            </a:extLst>
          </p:cNvPr>
          <p:cNvSpPr/>
          <p:nvPr/>
        </p:nvSpPr>
        <p:spPr>
          <a:xfrm>
            <a:off x="5852916" y="3044715"/>
            <a:ext cx="508000" cy="508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3" name="直線單箭頭接點 92">
            <a:extLst>
              <a:ext uri="{FF2B5EF4-FFF2-40B4-BE49-F238E27FC236}">
                <a16:creationId xmlns:a16="http://schemas.microsoft.com/office/drawing/2014/main" id="{C06F084A-825C-42B3-931B-CFCF0ADE61C5}"/>
              </a:ext>
            </a:extLst>
          </p:cNvPr>
          <p:cNvCxnSpPr>
            <a:stCxn id="85" idx="0"/>
          </p:cNvCxnSpPr>
          <p:nvPr/>
        </p:nvCxnSpPr>
        <p:spPr>
          <a:xfrm flipH="1" flipV="1">
            <a:off x="5717449" y="4517915"/>
            <a:ext cx="8467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單箭頭接點 93">
            <a:extLst>
              <a:ext uri="{FF2B5EF4-FFF2-40B4-BE49-F238E27FC236}">
                <a16:creationId xmlns:a16="http://schemas.microsoft.com/office/drawing/2014/main" id="{795BDF91-D5AF-423F-A8A8-6FF6FFDDF9EB}"/>
              </a:ext>
            </a:extLst>
          </p:cNvPr>
          <p:cNvCxnSpPr/>
          <p:nvPr/>
        </p:nvCxnSpPr>
        <p:spPr>
          <a:xfrm flipH="1" flipV="1">
            <a:off x="6636082" y="4517915"/>
            <a:ext cx="8467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單箭頭接點 95">
            <a:extLst>
              <a:ext uri="{FF2B5EF4-FFF2-40B4-BE49-F238E27FC236}">
                <a16:creationId xmlns:a16="http://schemas.microsoft.com/office/drawing/2014/main" id="{F662CFDA-1447-4154-8873-BBF30FEAC969}"/>
              </a:ext>
            </a:extLst>
          </p:cNvPr>
          <p:cNvCxnSpPr/>
          <p:nvPr/>
        </p:nvCxnSpPr>
        <p:spPr>
          <a:xfrm flipH="1" flipV="1">
            <a:off x="8405615" y="4517915"/>
            <a:ext cx="8467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單箭頭接點 96">
            <a:extLst>
              <a:ext uri="{FF2B5EF4-FFF2-40B4-BE49-F238E27FC236}">
                <a16:creationId xmlns:a16="http://schemas.microsoft.com/office/drawing/2014/main" id="{17348DF8-6393-4A17-B632-7A0C9A01A6B8}"/>
              </a:ext>
            </a:extLst>
          </p:cNvPr>
          <p:cNvCxnSpPr>
            <a:cxnSpLocks/>
          </p:cNvCxnSpPr>
          <p:nvPr/>
        </p:nvCxnSpPr>
        <p:spPr>
          <a:xfrm flipV="1">
            <a:off x="5706866" y="4517915"/>
            <a:ext cx="886884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單箭頭接點 98">
            <a:extLst>
              <a:ext uri="{FF2B5EF4-FFF2-40B4-BE49-F238E27FC236}">
                <a16:creationId xmlns:a16="http://schemas.microsoft.com/office/drawing/2014/main" id="{D06BCE16-6FBA-4A46-BD93-EFCE79D7F218}"/>
              </a:ext>
            </a:extLst>
          </p:cNvPr>
          <p:cNvCxnSpPr>
            <a:cxnSpLocks/>
            <a:stCxn id="85" idx="0"/>
            <a:endCxn id="88" idx="4"/>
          </p:cNvCxnSpPr>
          <p:nvPr/>
        </p:nvCxnSpPr>
        <p:spPr>
          <a:xfrm flipV="1">
            <a:off x="5725916" y="4517915"/>
            <a:ext cx="2667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單箭頭接點 99">
            <a:extLst>
              <a:ext uri="{FF2B5EF4-FFF2-40B4-BE49-F238E27FC236}">
                <a16:creationId xmlns:a16="http://schemas.microsoft.com/office/drawing/2014/main" id="{F9C1BFFE-8C3D-4BD9-819A-C9A1E9F5D1F9}"/>
              </a:ext>
            </a:extLst>
          </p:cNvPr>
          <p:cNvCxnSpPr>
            <a:cxnSpLocks/>
            <a:stCxn id="82" idx="0"/>
            <a:endCxn id="89" idx="4"/>
          </p:cNvCxnSpPr>
          <p:nvPr/>
        </p:nvCxnSpPr>
        <p:spPr>
          <a:xfrm flipH="1" flipV="1">
            <a:off x="5725916" y="4517915"/>
            <a:ext cx="889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單箭頭接點 101">
            <a:extLst>
              <a:ext uri="{FF2B5EF4-FFF2-40B4-BE49-F238E27FC236}">
                <a16:creationId xmlns:a16="http://schemas.microsoft.com/office/drawing/2014/main" id="{53672041-4C29-4E5D-AB8C-910DC6B7856C}"/>
              </a:ext>
            </a:extLst>
          </p:cNvPr>
          <p:cNvCxnSpPr>
            <a:cxnSpLocks/>
            <a:stCxn id="82" idx="0"/>
            <a:endCxn id="88" idx="4"/>
          </p:cNvCxnSpPr>
          <p:nvPr/>
        </p:nvCxnSpPr>
        <p:spPr>
          <a:xfrm flipV="1">
            <a:off x="6614916" y="4517915"/>
            <a:ext cx="1778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單箭頭接點 102">
            <a:extLst>
              <a:ext uri="{FF2B5EF4-FFF2-40B4-BE49-F238E27FC236}">
                <a16:creationId xmlns:a16="http://schemas.microsoft.com/office/drawing/2014/main" id="{E98E69E6-E61E-4191-8610-E615AF46FD7E}"/>
              </a:ext>
            </a:extLst>
          </p:cNvPr>
          <p:cNvCxnSpPr>
            <a:cxnSpLocks/>
            <a:stCxn id="83" idx="0"/>
            <a:endCxn id="89" idx="4"/>
          </p:cNvCxnSpPr>
          <p:nvPr/>
        </p:nvCxnSpPr>
        <p:spPr>
          <a:xfrm flipH="1" flipV="1">
            <a:off x="5725916" y="4517915"/>
            <a:ext cx="1778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單箭頭接點 103">
            <a:extLst>
              <a:ext uri="{FF2B5EF4-FFF2-40B4-BE49-F238E27FC236}">
                <a16:creationId xmlns:a16="http://schemas.microsoft.com/office/drawing/2014/main" id="{50823AE3-28FE-415A-BBE6-72C32296DE76}"/>
              </a:ext>
            </a:extLst>
          </p:cNvPr>
          <p:cNvCxnSpPr>
            <a:cxnSpLocks/>
            <a:stCxn id="83" idx="0"/>
            <a:endCxn id="86" idx="4"/>
          </p:cNvCxnSpPr>
          <p:nvPr/>
        </p:nvCxnSpPr>
        <p:spPr>
          <a:xfrm flipH="1" flipV="1">
            <a:off x="6614916" y="4517915"/>
            <a:ext cx="889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單箭頭接點 104">
            <a:extLst>
              <a:ext uri="{FF2B5EF4-FFF2-40B4-BE49-F238E27FC236}">
                <a16:creationId xmlns:a16="http://schemas.microsoft.com/office/drawing/2014/main" id="{C631597D-2036-4CB5-8B31-713B6854D70C}"/>
              </a:ext>
            </a:extLst>
          </p:cNvPr>
          <p:cNvCxnSpPr>
            <a:cxnSpLocks/>
            <a:stCxn id="83" idx="0"/>
            <a:endCxn id="88" idx="4"/>
          </p:cNvCxnSpPr>
          <p:nvPr/>
        </p:nvCxnSpPr>
        <p:spPr>
          <a:xfrm flipV="1">
            <a:off x="7503916" y="4517915"/>
            <a:ext cx="889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單箭頭接點 105">
            <a:extLst>
              <a:ext uri="{FF2B5EF4-FFF2-40B4-BE49-F238E27FC236}">
                <a16:creationId xmlns:a16="http://schemas.microsoft.com/office/drawing/2014/main" id="{312EAD2B-A633-40F8-9428-1DA6BC5F64B2}"/>
              </a:ext>
            </a:extLst>
          </p:cNvPr>
          <p:cNvCxnSpPr>
            <a:cxnSpLocks/>
            <a:stCxn id="84" idx="0"/>
          </p:cNvCxnSpPr>
          <p:nvPr/>
        </p:nvCxnSpPr>
        <p:spPr>
          <a:xfrm flipH="1" flipV="1">
            <a:off x="5761900" y="4530615"/>
            <a:ext cx="2631016" cy="4445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單箭頭接點 106">
            <a:extLst>
              <a:ext uri="{FF2B5EF4-FFF2-40B4-BE49-F238E27FC236}">
                <a16:creationId xmlns:a16="http://schemas.microsoft.com/office/drawing/2014/main" id="{EAD52BC9-C964-412D-BCAA-7B228CB3AFE2}"/>
              </a:ext>
            </a:extLst>
          </p:cNvPr>
          <p:cNvCxnSpPr>
            <a:cxnSpLocks/>
            <a:stCxn id="84" idx="0"/>
            <a:endCxn id="86" idx="4"/>
          </p:cNvCxnSpPr>
          <p:nvPr/>
        </p:nvCxnSpPr>
        <p:spPr>
          <a:xfrm flipH="1" flipV="1">
            <a:off x="6614916" y="4517915"/>
            <a:ext cx="1778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單箭頭接點 108">
            <a:extLst>
              <a:ext uri="{FF2B5EF4-FFF2-40B4-BE49-F238E27FC236}">
                <a16:creationId xmlns:a16="http://schemas.microsoft.com/office/drawing/2014/main" id="{95B4DBE7-1454-4D11-8EBA-DFB3023AC7BA}"/>
              </a:ext>
            </a:extLst>
          </p:cNvPr>
          <p:cNvCxnSpPr>
            <a:cxnSpLocks/>
            <a:stCxn id="89" idx="0"/>
            <a:endCxn id="92" idx="4"/>
          </p:cNvCxnSpPr>
          <p:nvPr/>
        </p:nvCxnSpPr>
        <p:spPr>
          <a:xfrm flipV="1">
            <a:off x="5725916" y="3552715"/>
            <a:ext cx="381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單箭頭接點 109">
            <a:extLst>
              <a:ext uri="{FF2B5EF4-FFF2-40B4-BE49-F238E27FC236}">
                <a16:creationId xmlns:a16="http://schemas.microsoft.com/office/drawing/2014/main" id="{7C0CF492-EFEF-4202-BC3C-DB3CC63F7FFE}"/>
              </a:ext>
            </a:extLst>
          </p:cNvPr>
          <p:cNvCxnSpPr>
            <a:cxnSpLocks/>
            <a:stCxn id="89" idx="0"/>
            <a:endCxn id="90" idx="4"/>
          </p:cNvCxnSpPr>
          <p:nvPr/>
        </p:nvCxnSpPr>
        <p:spPr>
          <a:xfrm flipV="1">
            <a:off x="5725916" y="3552715"/>
            <a:ext cx="1270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單箭頭接點 110">
            <a:extLst>
              <a:ext uri="{FF2B5EF4-FFF2-40B4-BE49-F238E27FC236}">
                <a16:creationId xmlns:a16="http://schemas.microsoft.com/office/drawing/2014/main" id="{3F1FE93F-BBE0-4457-90E3-23F4E9CC0AC8}"/>
              </a:ext>
            </a:extLst>
          </p:cNvPr>
          <p:cNvCxnSpPr>
            <a:cxnSpLocks/>
            <a:stCxn id="89" idx="0"/>
            <a:endCxn id="91" idx="4"/>
          </p:cNvCxnSpPr>
          <p:nvPr/>
        </p:nvCxnSpPr>
        <p:spPr>
          <a:xfrm flipV="1">
            <a:off x="5725916" y="3552715"/>
            <a:ext cx="2159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單箭頭接點 111">
            <a:extLst>
              <a:ext uri="{FF2B5EF4-FFF2-40B4-BE49-F238E27FC236}">
                <a16:creationId xmlns:a16="http://schemas.microsoft.com/office/drawing/2014/main" id="{54762A78-A76F-43E0-A2F4-D801AF9E07DB}"/>
              </a:ext>
            </a:extLst>
          </p:cNvPr>
          <p:cNvCxnSpPr>
            <a:cxnSpLocks/>
            <a:stCxn id="86" idx="0"/>
            <a:endCxn id="92" idx="4"/>
          </p:cNvCxnSpPr>
          <p:nvPr/>
        </p:nvCxnSpPr>
        <p:spPr>
          <a:xfrm flipH="1" flipV="1">
            <a:off x="6106916" y="3552715"/>
            <a:ext cx="508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單箭頭接點 112">
            <a:extLst>
              <a:ext uri="{FF2B5EF4-FFF2-40B4-BE49-F238E27FC236}">
                <a16:creationId xmlns:a16="http://schemas.microsoft.com/office/drawing/2014/main" id="{FAC23439-007D-4460-A5BA-603A8748A1AF}"/>
              </a:ext>
            </a:extLst>
          </p:cNvPr>
          <p:cNvCxnSpPr>
            <a:cxnSpLocks/>
            <a:stCxn id="86" idx="0"/>
            <a:endCxn id="90" idx="4"/>
          </p:cNvCxnSpPr>
          <p:nvPr/>
        </p:nvCxnSpPr>
        <p:spPr>
          <a:xfrm flipV="1">
            <a:off x="6614916" y="3552715"/>
            <a:ext cx="381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單箭頭接點 113">
            <a:extLst>
              <a:ext uri="{FF2B5EF4-FFF2-40B4-BE49-F238E27FC236}">
                <a16:creationId xmlns:a16="http://schemas.microsoft.com/office/drawing/2014/main" id="{63BA4809-50F4-49FF-BBC0-7C54B97D0437}"/>
              </a:ext>
            </a:extLst>
          </p:cNvPr>
          <p:cNvCxnSpPr>
            <a:cxnSpLocks/>
            <a:stCxn id="86" idx="0"/>
            <a:endCxn id="91" idx="4"/>
          </p:cNvCxnSpPr>
          <p:nvPr/>
        </p:nvCxnSpPr>
        <p:spPr>
          <a:xfrm flipV="1">
            <a:off x="6614916" y="3552715"/>
            <a:ext cx="1270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單箭頭接點 117">
            <a:extLst>
              <a:ext uri="{FF2B5EF4-FFF2-40B4-BE49-F238E27FC236}">
                <a16:creationId xmlns:a16="http://schemas.microsoft.com/office/drawing/2014/main" id="{A3CFD38B-5B63-4422-834F-4A80E863728C}"/>
              </a:ext>
            </a:extLst>
          </p:cNvPr>
          <p:cNvCxnSpPr>
            <a:cxnSpLocks/>
            <a:stCxn id="88" idx="0"/>
            <a:endCxn id="92" idx="4"/>
          </p:cNvCxnSpPr>
          <p:nvPr/>
        </p:nvCxnSpPr>
        <p:spPr>
          <a:xfrm flipH="1" flipV="1">
            <a:off x="6106916" y="3552715"/>
            <a:ext cx="2286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單箭頭接點 118">
            <a:extLst>
              <a:ext uri="{FF2B5EF4-FFF2-40B4-BE49-F238E27FC236}">
                <a16:creationId xmlns:a16="http://schemas.microsoft.com/office/drawing/2014/main" id="{445A216F-AF9B-4DA5-9032-F2BCBB78170F}"/>
              </a:ext>
            </a:extLst>
          </p:cNvPr>
          <p:cNvCxnSpPr>
            <a:cxnSpLocks/>
            <a:stCxn id="88" idx="0"/>
            <a:endCxn id="90" idx="4"/>
          </p:cNvCxnSpPr>
          <p:nvPr/>
        </p:nvCxnSpPr>
        <p:spPr>
          <a:xfrm flipH="1" flipV="1">
            <a:off x="6995916" y="3552715"/>
            <a:ext cx="1397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單箭頭接點 119">
            <a:extLst>
              <a:ext uri="{FF2B5EF4-FFF2-40B4-BE49-F238E27FC236}">
                <a16:creationId xmlns:a16="http://schemas.microsoft.com/office/drawing/2014/main" id="{6636C339-C58F-4E23-B20E-77ABCB41A25E}"/>
              </a:ext>
            </a:extLst>
          </p:cNvPr>
          <p:cNvCxnSpPr>
            <a:cxnSpLocks/>
            <a:stCxn id="88" idx="0"/>
            <a:endCxn id="91" idx="4"/>
          </p:cNvCxnSpPr>
          <p:nvPr/>
        </p:nvCxnSpPr>
        <p:spPr>
          <a:xfrm flipH="1" flipV="1">
            <a:off x="7884916" y="3552715"/>
            <a:ext cx="508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單箭頭接點 120">
            <a:extLst>
              <a:ext uri="{FF2B5EF4-FFF2-40B4-BE49-F238E27FC236}">
                <a16:creationId xmlns:a16="http://schemas.microsoft.com/office/drawing/2014/main" id="{1C03E923-5155-41AA-BB42-18E9152FAFF9}"/>
              </a:ext>
            </a:extLst>
          </p:cNvPr>
          <p:cNvCxnSpPr>
            <a:cxnSpLocks/>
          </p:cNvCxnSpPr>
          <p:nvPr/>
        </p:nvCxnSpPr>
        <p:spPr>
          <a:xfrm flipV="1">
            <a:off x="5725916" y="5437285"/>
            <a:ext cx="1" cy="2506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單箭頭接點 121">
            <a:extLst>
              <a:ext uri="{FF2B5EF4-FFF2-40B4-BE49-F238E27FC236}">
                <a16:creationId xmlns:a16="http://schemas.microsoft.com/office/drawing/2014/main" id="{A356AE39-A583-43CC-8746-98816C3AA770}"/>
              </a:ext>
            </a:extLst>
          </p:cNvPr>
          <p:cNvCxnSpPr>
            <a:cxnSpLocks/>
          </p:cNvCxnSpPr>
          <p:nvPr/>
        </p:nvCxnSpPr>
        <p:spPr>
          <a:xfrm flipV="1">
            <a:off x="6631850" y="5463534"/>
            <a:ext cx="1" cy="2506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單箭頭接點 122">
            <a:extLst>
              <a:ext uri="{FF2B5EF4-FFF2-40B4-BE49-F238E27FC236}">
                <a16:creationId xmlns:a16="http://schemas.microsoft.com/office/drawing/2014/main" id="{438EEFBA-4772-4111-8059-3D5F8E415B2F}"/>
              </a:ext>
            </a:extLst>
          </p:cNvPr>
          <p:cNvCxnSpPr>
            <a:cxnSpLocks/>
          </p:cNvCxnSpPr>
          <p:nvPr/>
        </p:nvCxnSpPr>
        <p:spPr>
          <a:xfrm flipV="1">
            <a:off x="7516614" y="5453269"/>
            <a:ext cx="1" cy="2506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單箭頭接點 123">
            <a:extLst>
              <a:ext uri="{FF2B5EF4-FFF2-40B4-BE49-F238E27FC236}">
                <a16:creationId xmlns:a16="http://schemas.microsoft.com/office/drawing/2014/main" id="{4F68F1F1-7DD2-424F-A76D-AD725519FE76}"/>
              </a:ext>
            </a:extLst>
          </p:cNvPr>
          <p:cNvCxnSpPr>
            <a:cxnSpLocks/>
          </p:cNvCxnSpPr>
          <p:nvPr/>
        </p:nvCxnSpPr>
        <p:spPr>
          <a:xfrm flipV="1">
            <a:off x="8409848" y="5458874"/>
            <a:ext cx="1" cy="2506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單箭頭接點 124">
            <a:extLst>
              <a:ext uri="{FF2B5EF4-FFF2-40B4-BE49-F238E27FC236}">
                <a16:creationId xmlns:a16="http://schemas.microsoft.com/office/drawing/2014/main" id="{3FE8717A-A05A-402B-8575-85D5895105FF}"/>
              </a:ext>
            </a:extLst>
          </p:cNvPr>
          <p:cNvCxnSpPr>
            <a:cxnSpLocks/>
          </p:cNvCxnSpPr>
          <p:nvPr/>
        </p:nvCxnSpPr>
        <p:spPr>
          <a:xfrm flipV="1">
            <a:off x="6106916" y="2794099"/>
            <a:ext cx="1" cy="2506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單箭頭接點 125">
            <a:extLst>
              <a:ext uri="{FF2B5EF4-FFF2-40B4-BE49-F238E27FC236}">
                <a16:creationId xmlns:a16="http://schemas.microsoft.com/office/drawing/2014/main" id="{41F83F75-35E2-4216-9462-140019FB9F02}"/>
              </a:ext>
            </a:extLst>
          </p:cNvPr>
          <p:cNvCxnSpPr>
            <a:cxnSpLocks/>
          </p:cNvCxnSpPr>
          <p:nvPr/>
        </p:nvCxnSpPr>
        <p:spPr>
          <a:xfrm flipV="1">
            <a:off x="7004383" y="2791558"/>
            <a:ext cx="1" cy="2506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單箭頭接點 126">
            <a:extLst>
              <a:ext uri="{FF2B5EF4-FFF2-40B4-BE49-F238E27FC236}">
                <a16:creationId xmlns:a16="http://schemas.microsoft.com/office/drawing/2014/main" id="{C5CA032A-5A60-4A68-AAE2-659B37D99288}"/>
              </a:ext>
            </a:extLst>
          </p:cNvPr>
          <p:cNvCxnSpPr>
            <a:cxnSpLocks/>
          </p:cNvCxnSpPr>
          <p:nvPr/>
        </p:nvCxnSpPr>
        <p:spPr>
          <a:xfrm flipV="1">
            <a:off x="7884916" y="2794312"/>
            <a:ext cx="1" cy="2506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2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8" grpId="0"/>
      <p:bldP spid="79" grpId="0"/>
      <p:bldP spid="80" grpId="0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5A92FE9-DB05-4D0D-AF5A-BE8664B9F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D9B26A-5143-49A7-BA98-D871D5BD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894654" y="1"/>
            <a:ext cx="3761187" cy="6857999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8B85E55-A2A1-4682-B891-F201358A9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5EF6EDB-9B5D-49E9-96FA-1AE08BF95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8338226-D6E2-4EEE-B271-DB4BD096D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878FB48-17B3-4A11-8025-DE0945CD4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150A21C-DD6D-4D3C-9E95-7A3CA263B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505BF04-104D-4180-A284-42FCD6B04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B7836AFC-3996-4F71-9983-39099540D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641" y="924232"/>
            <a:ext cx="7230431" cy="3285866"/>
          </a:xfrm>
        </p:spPr>
        <p:txBody>
          <a:bodyPr>
            <a:normAutofit/>
          </a:bodyPr>
          <a:lstStyle/>
          <a:p>
            <a:pPr algn="l"/>
            <a:r>
              <a:rPr lang="en-US" altLang="zh-TW" sz="4800" b="1" dirty="0"/>
              <a:t>Knowledge Distillation</a:t>
            </a:r>
            <a:endParaRPr lang="zh-TW" altLang="en-US" sz="4800" b="1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8E4197F-3529-4299-95EE-FBFC3F94D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642" y="4210098"/>
            <a:ext cx="5383553" cy="863348"/>
          </a:xfrm>
        </p:spPr>
        <p:txBody>
          <a:bodyPr>
            <a:normAutofit/>
          </a:bodyPr>
          <a:lstStyle/>
          <a:p>
            <a:pPr algn="l"/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318359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Knowledge </a:t>
            </a:r>
            <a:br>
              <a:rPr lang="en-US" altLang="zh-TW" dirty="0"/>
            </a:br>
            <a:r>
              <a:rPr lang="en-US" altLang="zh-TW" dirty="0"/>
              <a:t>Distillation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CBEA8A2-3A6F-42C0-95CC-E8B28F272422}"/>
              </a:ext>
            </a:extLst>
          </p:cNvPr>
          <p:cNvSpPr/>
          <p:nvPr/>
        </p:nvSpPr>
        <p:spPr>
          <a:xfrm>
            <a:off x="4974199" y="238946"/>
            <a:ext cx="41056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Knowledge Distillation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https://arxiv.org/pdf/1503.02531.pdf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Do Deep Nets Really Need to be Deep?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https://arxiv.org/pdf/1312.6184.pdf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4FC5155-962E-40AD-AD54-C9456260B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027" y="5522959"/>
            <a:ext cx="946724" cy="96404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64EE548-A226-4466-8921-E15E7D31C2D3}"/>
              </a:ext>
            </a:extLst>
          </p:cNvPr>
          <p:cNvSpPr/>
          <p:nvPr/>
        </p:nvSpPr>
        <p:spPr>
          <a:xfrm>
            <a:off x="2618703" y="3622532"/>
            <a:ext cx="2267376" cy="1304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Teacher Net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(Large)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7BB5C5E2-C10C-4E6B-83C4-F0B8CB5D64A5}"/>
              </a:ext>
            </a:extLst>
          </p:cNvPr>
          <p:cNvSpPr/>
          <p:nvPr/>
        </p:nvSpPr>
        <p:spPr>
          <a:xfrm rot="16200000">
            <a:off x="3448376" y="4926731"/>
            <a:ext cx="608029" cy="58442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箭號: 向右 8">
            <a:extLst>
              <a:ext uri="{FF2B5EF4-FFF2-40B4-BE49-F238E27FC236}">
                <a16:creationId xmlns:a16="http://schemas.microsoft.com/office/drawing/2014/main" id="{00ADAF40-0597-401F-A1B4-FDE406B53779}"/>
              </a:ext>
            </a:extLst>
          </p:cNvPr>
          <p:cNvSpPr/>
          <p:nvPr/>
        </p:nvSpPr>
        <p:spPr>
          <a:xfrm rot="16200000">
            <a:off x="3448375" y="2958836"/>
            <a:ext cx="608029" cy="58442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EF14D43-2DC4-4324-90BD-8349253AB765}"/>
              </a:ext>
            </a:extLst>
          </p:cNvPr>
          <p:cNvSpPr txBox="1"/>
          <p:nvPr/>
        </p:nvSpPr>
        <p:spPr>
          <a:xfrm>
            <a:off x="1456653" y="2478950"/>
            <a:ext cx="4550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“1”: 0.7, “7”: 0.2. “9”: 0.1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E38E1CA-13ED-4999-A84D-12CF966CEEE2}"/>
              </a:ext>
            </a:extLst>
          </p:cNvPr>
          <p:cNvSpPr/>
          <p:nvPr/>
        </p:nvSpPr>
        <p:spPr>
          <a:xfrm>
            <a:off x="6247974" y="3642979"/>
            <a:ext cx="2267376" cy="13041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Student Net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</a:t>
            </a:r>
            <a:r>
              <a:rPr lang="en-US" altLang="zh-TW" sz="2400" dirty="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rPr>
              <a:t>Small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8A84BA93-A1DD-458F-862E-970AC91F1AE1}"/>
              </a:ext>
            </a:extLst>
          </p:cNvPr>
          <p:cNvSpPr/>
          <p:nvPr/>
        </p:nvSpPr>
        <p:spPr>
          <a:xfrm rot="16200000">
            <a:off x="7077647" y="4947178"/>
            <a:ext cx="608029" cy="58442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E59434CA-AEE7-487C-B042-81814E462301}"/>
              </a:ext>
            </a:extLst>
          </p:cNvPr>
          <p:cNvSpPr/>
          <p:nvPr/>
        </p:nvSpPr>
        <p:spPr>
          <a:xfrm rot="16200000">
            <a:off x="7077646" y="2979283"/>
            <a:ext cx="608029" cy="58442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2AD7ECE-CB38-4914-A2A0-05654EB5DFE5}"/>
              </a:ext>
            </a:extLst>
          </p:cNvPr>
          <p:cNvSpPr txBox="1"/>
          <p:nvPr/>
        </p:nvSpPr>
        <p:spPr>
          <a:xfrm>
            <a:off x="6700745" y="2483814"/>
            <a:ext cx="136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?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箭號: 左-右雙向 15">
            <a:extLst>
              <a:ext uri="{FF2B5EF4-FFF2-40B4-BE49-F238E27FC236}">
                <a16:creationId xmlns:a16="http://schemas.microsoft.com/office/drawing/2014/main" id="{BC3803B6-7CC4-4511-8C6F-EB940160656F}"/>
              </a:ext>
            </a:extLst>
          </p:cNvPr>
          <p:cNvSpPr/>
          <p:nvPr/>
        </p:nvSpPr>
        <p:spPr>
          <a:xfrm>
            <a:off x="5567059" y="2521914"/>
            <a:ext cx="1361829" cy="41870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5148043F-8285-4F54-8225-F50280075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297" y="5475119"/>
            <a:ext cx="946724" cy="964042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39F6A991-A7A5-42D0-9181-4B3B8DA2C47F}"/>
              </a:ext>
            </a:extLst>
          </p:cNvPr>
          <p:cNvSpPr txBox="1"/>
          <p:nvPr/>
        </p:nvSpPr>
        <p:spPr>
          <a:xfrm>
            <a:off x="2729034" y="2021750"/>
            <a:ext cx="2157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Learning target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3A0C97A8-144A-47CE-A2ED-6B048F1E2D23}"/>
              </a:ext>
            </a:extLst>
          </p:cNvPr>
          <p:cNvSpPr txBox="1"/>
          <p:nvPr/>
        </p:nvSpPr>
        <p:spPr>
          <a:xfrm>
            <a:off x="5178289" y="1690689"/>
            <a:ext cx="2203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Cross-entropy minimization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06642CD-9929-436B-BD1F-6B2263ADAA9A}"/>
              </a:ext>
            </a:extLst>
          </p:cNvPr>
          <p:cNvSpPr txBox="1"/>
          <p:nvPr/>
        </p:nvSpPr>
        <p:spPr>
          <a:xfrm>
            <a:off x="388271" y="5217403"/>
            <a:ext cx="2618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Providing the information that “1” is similar to “7”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427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id="{7C7F4248-AE9C-4358-BFCA-7C9CCAB39D1C}"/>
              </a:ext>
            </a:extLst>
          </p:cNvPr>
          <p:cNvGrpSpPr/>
          <p:nvPr/>
        </p:nvGrpSpPr>
        <p:grpSpPr>
          <a:xfrm>
            <a:off x="2394384" y="3496872"/>
            <a:ext cx="2688114" cy="1596412"/>
            <a:chOff x="-624711" y="3947305"/>
            <a:chExt cx="2688114" cy="1596412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5CE83A7-416C-40FD-A9DB-C15939818D3F}"/>
                </a:ext>
              </a:extLst>
            </p:cNvPr>
            <p:cNvSpPr/>
            <p:nvPr/>
          </p:nvSpPr>
          <p:spPr>
            <a:xfrm>
              <a:off x="-624711" y="3947305"/>
              <a:ext cx="2267376" cy="130419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Model 1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29298959-5959-4995-A61A-9646775A6E20}"/>
                </a:ext>
              </a:extLst>
            </p:cNvPr>
            <p:cNvSpPr/>
            <p:nvPr/>
          </p:nvSpPr>
          <p:spPr>
            <a:xfrm>
              <a:off x="-450513" y="4088905"/>
              <a:ext cx="2267376" cy="13041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Model 2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524B2591-29AB-48C2-BD69-4018C2CA97DD}"/>
                </a:ext>
              </a:extLst>
            </p:cNvPr>
            <p:cNvSpPr/>
            <p:nvPr/>
          </p:nvSpPr>
          <p:spPr>
            <a:xfrm>
              <a:off x="-203973" y="4239518"/>
              <a:ext cx="2267376" cy="130419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400" dirty="0">
                  <a:solidFill>
                    <a:prstClr val="white"/>
                  </a:solidFill>
                  <a:latin typeface="Calibri" panose="020F0502020204030204"/>
                  <a:ea typeface="新細明體" panose="02020500000000000000" pitchFamily="18" charset="-120"/>
                </a:rPr>
                <a:t>N Networks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Knowledge </a:t>
            </a:r>
            <a:br>
              <a:rPr lang="en-US" altLang="zh-TW" dirty="0"/>
            </a:br>
            <a:r>
              <a:rPr lang="en-US" altLang="zh-TW" dirty="0"/>
              <a:t>Distillation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CBEA8A2-3A6F-42C0-95CC-E8B28F272422}"/>
              </a:ext>
            </a:extLst>
          </p:cNvPr>
          <p:cNvSpPr/>
          <p:nvPr/>
        </p:nvSpPr>
        <p:spPr>
          <a:xfrm>
            <a:off x="4974199" y="238946"/>
            <a:ext cx="41056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Knowledge Distillation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https://arxiv.org/pdf/1503.02531.pdf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Do Deep Nets Really Need to be Deep?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https://arxiv.org/pdf/1312.6184.pdf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4FC5155-962E-40AD-AD54-C9456260B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027" y="5522959"/>
            <a:ext cx="946724" cy="964042"/>
          </a:xfrm>
          <a:prstGeom prst="rect">
            <a:avLst/>
          </a:prstGeom>
        </p:spPr>
      </p:pic>
      <p:sp>
        <p:nvSpPr>
          <p:cNvPr id="8" name="箭號: 向右 7">
            <a:extLst>
              <a:ext uri="{FF2B5EF4-FFF2-40B4-BE49-F238E27FC236}">
                <a16:creationId xmlns:a16="http://schemas.microsoft.com/office/drawing/2014/main" id="{7BB5C5E2-C10C-4E6B-83C4-F0B8CB5D64A5}"/>
              </a:ext>
            </a:extLst>
          </p:cNvPr>
          <p:cNvSpPr/>
          <p:nvPr/>
        </p:nvSpPr>
        <p:spPr>
          <a:xfrm rot="16200000">
            <a:off x="3448376" y="4926731"/>
            <a:ext cx="608029" cy="58442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箭號: 向右 8">
            <a:extLst>
              <a:ext uri="{FF2B5EF4-FFF2-40B4-BE49-F238E27FC236}">
                <a16:creationId xmlns:a16="http://schemas.microsoft.com/office/drawing/2014/main" id="{00ADAF40-0597-401F-A1B4-FDE406B53779}"/>
              </a:ext>
            </a:extLst>
          </p:cNvPr>
          <p:cNvSpPr/>
          <p:nvPr/>
        </p:nvSpPr>
        <p:spPr>
          <a:xfrm rot="16200000">
            <a:off x="3448375" y="2958836"/>
            <a:ext cx="608029" cy="58442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EF14D43-2DC4-4324-90BD-8349253AB765}"/>
              </a:ext>
            </a:extLst>
          </p:cNvPr>
          <p:cNvSpPr txBox="1"/>
          <p:nvPr/>
        </p:nvSpPr>
        <p:spPr>
          <a:xfrm>
            <a:off x="1456653" y="2478950"/>
            <a:ext cx="4550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“1”: 0.7, “7”: 0.2. “9”: 0.1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E38E1CA-13ED-4999-A84D-12CF966CEEE2}"/>
              </a:ext>
            </a:extLst>
          </p:cNvPr>
          <p:cNvSpPr/>
          <p:nvPr/>
        </p:nvSpPr>
        <p:spPr>
          <a:xfrm>
            <a:off x="6247974" y="3642979"/>
            <a:ext cx="2267376" cy="13041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Student Net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</a:t>
            </a:r>
            <a:r>
              <a:rPr lang="en-US" altLang="zh-TW" sz="2400" dirty="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rPr>
              <a:t>Small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8A84BA93-A1DD-458F-862E-970AC91F1AE1}"/>
              </a:ext>
            </a:extLst>
          </p:cNvPr>
          <p:cNvSpPr/>
          <p:nvPr/>
        </p:nvSpPr>
        <p:spPr>
          <a:xfrm rot="16200000">
            <a:off x="7077647" y="4947178"/>
            <a:ext cx="608029" cy="58442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E59434CA-AEE7-487C-B042-81814E462301}"/>
              </a:ext>
            </a:extLst>
          </p:cNvPr>
          <p:cNvSpPr/>
          <p:nvPr/>
        </p:nvSpPr>
        <p:spPr>
          <a:xfrm rot="16200000">
            <a:off x="7077646" y="2979283"/>
            <a:ext cx="608029" cy="58442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2AD7ECE-CB38-4914-A2A0-05654EB5DFE5}"/>
              </a:ext>
            </a:extLst>
          </p:cNvPr>
          <p:cNvSpPr txBox="1"/>
          <p:nvPr/>
        </p:nvSpPr>
        <p:spPr>
          <a:xfrm>
            <a:off x="6700745" y="2483814"/>
            <a:ext cx="136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?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箭號: 左-右雙向 15">
            <a:extLst>
              <a:ext uri="{FF2B5EF4-FFF2-40B4-BE49-F238E27FC236}">
                <a16:creationId xmlns:a16="http://schemas.microsoft.com/office/drawing/2014/main" id="{BC3803B6-7CC4-4511-8C6F-EB940160656F}"/>
              </a:ext>
            </a:extLst>
          </p:cNvPr>
          <p:cNvSpPr/>
          <p:nvPr/>
        </p:nvSpPr>
        <p:spPr>
          <a:xfrm>
            <a:off x="5567059" y="2521914"/>
            <a:ext cx="1361829" cy="41870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5148043F-8285-4F54-8225-F50280075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297" y="5475119"/>
            <a:ext cx="946724" cy="964042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39F6A991-A7A5-42D0-9181-4B3B8DA2C47F}"/>
              </a:ext>
            </a:extLst>
          </p:cNvPr>
          <p:cNvSpPr txBox="1"/>
          <p:nvPr/>
        </p:nvSpPr>
        <p:spPr>
          <a:xfrm>
            <a:off x="2729034" y="2021750"/>
            <a:ext cx="2157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Learning target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3A0C97A8-144A-47CE-A2ED-6B048F1E2D23}"/>
              </a:ext>
            </a:extLst>
          </p:cNvPr>
          <p:cNvSpPr txBox="1"/>
          <p:nvPr/>
        </p:nvSpPr>
        <p:spPr>
          <a:xfrm>
            <a:off x="5178289" y="1690689"/>
            <a:ext cx="2203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Cross-entropy minimization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6794A3D-9C3B-4BD3-AC6C-65F6B1F56BCC}"/>
              </a:ext>
            </a:extLst>
          </p:cNvPr>
          <p:cNvSpPr txBox="1"/>
          <p:nvPr/>
        </p:nvSpPr>
        <p:spPr>
          <a:xfrm>
            <a:off x="974136" y="4787683"/>
            <a:ext cx="173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</a:rPr>
              <a:t>Ensemble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DBD485EF-DD1C-467E-81ED-1B62A23D8BCA}"/>
              </a:ext>
            </a:extLst>
          </p:cNvPr>
          <p:cNvSpPr txBox="1"/>
          <p:nvPr/>
        </p:nvSpPr>
        <p:spPr>
          <a:xfrm>
            <a:off x="89015" y="3177730"/>
            <a:ext cx="2267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Average of a set of models</a:t>
            </a:r>
            <a:endParaRPr lang="zh-TW" altLang="en-US" sz="28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0CAAE2F-6A36-412A-B120-F0EAA28EF003}"/>
              </a:ext>
            </a:extLst>
          </p:cNvPr>
          <p:cNvSpPr/>
          <p:nvPr/>
        </p:nvSpPr>
        <p:spPr>
          <a:xfrm>
            <a:off x="2070100" y="2466250"/>
            <a:ext cx="3378200" cy="46808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7C37B046-CD4C-4285-91A4-ECC1F7A44BA4}"/>
              </a:ext>
            </a:extLst>
          </p:cNvPr>
          <p:cNvCxnSpPr>
            <a:cxnSpLocks/>
            <a:stCxn id="11" idx="1"/>
            <a:endCxn id="23" idx="0"/>
          </p:cNvCxnSpPr>
          <p:nvPr/>
        </p:nvCxnSpPr>
        <p:spPr>
          <a:xfrm flipH="1">
            <a:off x="1222703" y="2700292"/>
            <a:ext cx="847397" cy="47743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053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D9DA21-D111-4C67-8349-8A9FD1629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Knowledge Distillation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4D753B4-6589-4A4E-BA6A-1A99C8DDA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Temperature 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3FEAAFCE-6F2F-4AAD-BBC4-BA673CCBB9ED}"/>
                  </a:ext>
                </a:extLst>
              </p:cNvPr>
              <p:cNvSpPr txBox="1"/>
              <p:nvPr/>
            </p:nvSpPr>
            <p:spPr>
              <a:xfrm>
                <a:off x="1296023" y="2768600"/>
                <a:ext cx="2498826" cy="10179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𝑒𝑥𝑝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3FEAAFCE-6F2F-4AAD-BBC4-BA673CCBB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023" y="2768600"/>
                <a:ext cx="2498826" cy="10179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ECD081FB-F9AE-4A55-B002-09F3244BE146}"/>
                  </a:ext>
                </a:extLst>
              </p:cNvPr>
              <p:cNvSpPr txBox="1"/>
              <p:nvPr/>
            </p:nvSpPr>
            <p:spPr>
              <a:xfrm>
                <a:off x="5258423" y="2768600"/>
                <a:ext cx="2896242" cy="10179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𝑒𝑥𝑝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ECD081FB-F9AE-4A55-B002-09F3244BE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423" y="2768600"/>
                <a:ext cx="2896242" cy="10179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箭號: 向右 5">
            <a:extLst>
              <a:ext uri="{FF2B5EF4-FFF2-40B4-BE49-F238E27FC236}">
                <a16:creationId xmlns:a16="http://schemas.microsoft.com/office/drawing/2014/main" id="{5ADCE0DA-C47C-4230-BB00-EB2D6FD87A31}"/>
              </a:ext>
            </a:extLst>
          </p:cNvPr>
          <p:cNvSpPr/>
          <p:nvPr/>
        </p:nvSpPr>
        <p:spPr>
          <a:xfrm>
            <a:off x="4123090" y="2997200"/>
            <a:ext cx="807092" cy="5969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F13A5D47-22AB-4FD5-A0A2-AE2958C7833F}"/>
                  </a:ext>
                </a:extLst>
              </p:cNvPr>
              <p:cNvSpPr txBox="1"/>
              <p:nvPr/>
            </p:nvSpPr>
            <p:spPr>
              <a:xfrm>
                <a:off x="1172340" y="4342408"/>
                <a:ext cx="12748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F13A5D47-22AB-4FD5-A0A2-AE2958C78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340" y="4342408"/>
                <a:ext cx="1274836" cy="369332"/>
              </a:xfrm>
              <a:prstGeom prst="rect">
                <a:avLst/>
              </a:prstGeom>
              <a:blipFill>
                <a:blip r:embed="rId5"/>
                <a:stretch>
                  <a:fillRect l="-2392" r="-622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64992F94-A00D-4015-B388-D8215B2D5A45}"/>
                  </a:ext>
                </a:extLst>
              </p:cNvPr>
              <p:cNvSpPr txBox="1"/>
              <p:nvPr/>
            </p:nvSpPr>
            <p:spPr>
              <a:xfrm>
                <a:off x="1172340" y="4890651"/>
                <a:ext cx="11120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64992F94-A00D-4015-B388-D8215B2D5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340" y="4890651"/>
                <a:ext cx="1112035" cy="369332"/>
              </a:xfrm>
              <a:prstGeom prst="rect">
                <a:avLst/>
              </a:prstGeom>
              <a:blipFill>
                <a:blip r:embed="rId6"/>
                <a:stretch>
                  <a:fillRect l="-3279" r="-655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8F710106-2376-4373-8FD9-3C5B3076CC8E}"/>
                  </a:ext>
                </a:extLst>
              </p:cNvPr>
              <p:cNvSpPr txBox="1"/>
              <p:nvPr/>
            </p:nvSpPr>
            <p:spPr>
              <a:xfrm>
                <a:off x="1172340" y="5438894"/>
                <a:ext cx="9421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8F710106-2376-4373-8FD9-3C5B3076C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340" y="5438894"/>
                <a:ext cx="942116" cy="369332"/>
              </a:xfrm>
              <a:prstGeom prst="rect">
                <a:avLst/>
              </a:prstGeom>
              <a:blipFill>
                <a:blip r:embed="rId7"/>
                <a:stretch>
                  <a:fillRect l="-3871" r="-774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19C625E9-0FC7-45A3-841E-16CD088AB091}"/>
                  </a:ext>
                </a:extLst>
              </p:cNvPr>
              <p:cNvSpPr txBox="1"/>
              <p:nvPr/>
            </p:nvSpPr>
            <p:spPr>
              <a:xfrm>
                <a:off x="2975245" y="4342408"/>
                <a:ext cx="9367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19C625E9-0FC7-45A3-841E-16CD088AB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245" y="4342408"/>
                <a:ext cx="936730" cy="369332"/>
              </a:xfrm>
              <a:prstGeom prst="rect">
                <a:avLst/>
              </a:prstGeom>
              <a:blipFill>
                <a:blip r:embed="rId8"/>
                <a:stretch>
                  <a:fillRect l="-7792" r="-7792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4B461CA8-3BF3-48BA-9174-8101D9C120A6}"/>
                  </a:ext>
                </a:extLst>
              </p:cNvPr>
              <p:cNvSpPr txBox="1"/>
              <p:nvPr/>
            </p:nvSpPr>
            <p:spPr>
              <a:xfrm>
                <a:off x="2975245" y="4890651"/>
                <a:ext cx="9406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4B461CA8-3BF3-48BA-9174-8101D9C12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245" y="4890651"/>
                <a:ext cx="940642" cy="369332"/>
              </a:xfrm>
              <a:prstGeom prst="rect">
                <a:avLst/>
              </a:prstGeom>
              <a:blipFill>
                <a:blip r:embed="rId9"/>
                <a:stretch>
                  <a:fillRect l="-7792" r="-7792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B627A18B-8843-46D7-90A8-4F2C1C0AE5E4}"/>
                  </a:ext>
                </a:extLst>
              </p:cNvPr>
              <p:cNvSpPr txBox="1"/>
              <p:nvPr/>
            </p:nvSpPr>
            <p:spPr>
              <a:xfrm>
                <a:off x="2975245" y="5438894"/>
                <a:ext cx="9438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B627A18B-8843-46D7-90A8-4F2C1C0AE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245" y="5438894"/>
                <a:ext cx="943848" cy="369332"/>
              </a:xfrm>
              <a:prstGeom prst="rect">
                <a:avLst/>
              </a:prstGeom>
              <a:blipFill>
                <a:blip r:embed="rId10"/>
                <a:stretch>
                  <a:fillRect l="-7097" r="-7742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DDE4AA1F-5CAB-4674-B6ED-96D301F0C945}"/>
                  </a:ext>
                </a:extLst>
              </p:cNvPr>
              <p:cNvSpPr txBox="1"/>
              <p:nvPr/>
            </p:nvSpPr>
            <p:spPr>
              <a:xfrm>
                <a:off x="5228210" y="4400472"/>
                <a:ext cx="12751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DDE4AA1F-5CAB-4674-B6ED-96D301F0C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210" y="4400472"/>
                <a:ext cx="1275156" cy="369332"/>
              </a:xfrm>
              <a:prstGeom prst="rect">
                <a:avLst/>
              </a:prstGeom>
              <a:blipFill>
                <a:blip r:embed="rId11"/>
                <a:stretch>
                  <a:fillRect l="-2871" r="-5263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7FDC7350-6BE1-40E5-A029-91F6F86DFF93}"/>
                  </a:ext>
                </a:extLst>
              </p:cNvPr>
              <p:cNvSpPr txBox="1"/>
              <p:nvPr/>
            </p:nvSpPr>
            <p:spPr>
              <a:xfrm>
                <a:off x="5228210" y="4948715"/>
                <a:ext cx="15147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7FDC7350-6BE1-40E5-A029-91F6F86DF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210" y="4948715"/>
                <a:ext cx="1514710" cy="369332"/>
              </a:xfrm>
              <a:prstGeom prst="rect">
                <a:avLst/>
              </a:prstGeom>
              <a:blipFill>
                <a:blip r:embed="rId12"/>
                <a:stretch>
                  <a:fillRect l="-2419" r="-4435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DE3CD2F8-6084-4B54-B433-B5BAD5476914}"/>
                  </a:ext>
                </a:extLst>
              </p:cNvPr>
              <p:cNvSpPr txBox="1"/>
              <p:nvPr/>
            </p:nvSpPr>
            <p:spPr>
              <a:xfrm>
                <a:off x="5228210" y="5496958"/>
                <a:ext cx="16846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=0.01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DE3CD2F8-6084-4B54-B433-B5BAD5476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210" y="5496958"/>
                <a:ext cx="1684628" cy="369332"/>
              </a:xfrm>
              <a:prstGeom prst="rect">
                <a:avLst/>
              </a:prstGeom>
              <a:blipFill>
                <a:blip r:embed="rId13"/>
                <a:stretch>
                  <a:fillRect l="-2174" r="-3986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27DE761F-0424-4FA0-BD4B-90CAC119ABBA}"/>
                  </a:ext>
                </a:extLst>
              </p:cNvPr>
              <p:cNvSpPr txBox="1"/>
              <p:nvPr/>
            </p:nvSpPr>
            <p:spPr>
              <a:xfrm>
                <a:off x="7169148" y="4397219"/>
                <a:ext cx="13390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=0.56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27DE761F-0424-4FA0-BD4B-90CAC119A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148" y="4397219"/>
                <a:ext cx="1339085" cy="369332"/>
              </a:xfrm>
              <a:prstGeom prst="rect">
                <a:avLst/>
              </a:prstGeom>
              <a:blipFill>
                <a:blip r:embed="rId14"/>
                <a:stretch>
                  <a:fillRect l="-5000" r="-5909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10114962-5A26-416A-AC90-E0C4A296DD45}"/>
                  </a:ext>
                </a:extLst>
              </p:cNvPr>
              <p:cNvSpPr txBox="1"/>
              <p:nvPr/>
            </p:nvSpPr>
            <p:spPr>
              <a:xfrm>
                <a:off x="7169148" y="4945462"/>
                <a:ext cx="13462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=0.23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10114962-5A26-416A-AC90-E0C4A296D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148" y="4945462"/>
                <a:ext cx="1346202" cy="369332"/>
              </a:xfrm>
              <a:prstGeom prst="rect">
                <a:avLst/>
              </a:prstGeom>
              <a:blipFill>
                <a:blip r:embed="rId15"/>
                <a:stretch>
                  <a:fillRect l="-4977" r="-5430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83E08FD9-87FB-4E25-A6CE-F08494552651}"/>
                  </a:ext>
                </a:extLst>
              </p:cNvPr>
              <p:cNvSpPr txBox="1"/>
              <p:nvPr/>
            </p:nvSpPr>
            <p:spPr>
              <a:xfrm>
                <a:off x="7169148" y="5493705"/>
                <a:ext cx="13462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.21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83E08FD9-87FB-4E25-A6CE-F08494552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148" y="5493705"/>
                <a:ext cx="1346202" cy="369332"/>
              </a:xfrm>
              <a:prstGeom prst="rect">
                <a:avLst/>
              </a:prstGeom>
              <a:blipFill>
                <a:blip r:embed="rId16"/>
                <a:stretch>
                  <a:fillRect l="-4977" r="-5430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160E2D5E-AF1F-46E3-9932-B2A099227892}"/>
                  </a:ext>
                </a:extLst>
              </p:cNvPr>
              <p:cNvSpPr txBox="1"/>
              <p:nvPr/>
            </p:nvSpPr>
            <p:spPr>
              <a:xfrm>
                <a:off x="3963407" y="3631962"/>
                <a:ext cx="11683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160E2D5E-AF1F-46E3-9932-B2A099227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407" y="3631962"/>
                <a:ext cx="1168333" cy="369332"/>
              </a:xfrm>
              <a:prstGeom prst="rect">
                <a:avLst/>
              </a:prstGeom>
              <a:blipFill>
                <a:blip r:embed="rId17"/>
                <a:stretch>
                  <a:fillRect l="-5729" r="-6250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633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5A92FE9-DB05-4D0D-AF5A-BE8664B9F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D9B26A-5143-49A7-BA98-D871D5BD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894654" y="1"/>
            <a:ext cx="3761187" cy="6857999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8B85E55-A2A1-4682-B891-F201358A9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5EF6EDB-9B5D-49E9-96FA-1AE08BF95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8338226-D6E2-4EEE-B271-DB4BD096D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878FB48-17B3-4A11-8025-DE0945CD4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150A21C-DD6D-4D3C-9E95-7A3CA263B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505BF04-104D-4180-A284-42FCD6B04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B7836AFC-3996-4F71-9983-39099540D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641" y="924232"/>
            <a:ext cx="7230431" cy="3285866"/>
          </a:xfrm>
        </p:spPr>
        <p:txBody>
          <a:bodyPr>
            <a:normAutofit/>
          </a:bodyPr>
          <a:lstStyle/>
          <a:p>
            <a:pPr algn="l"/>
            <a:r>
              <a:rPr lang="en-US" altLang="zh-TW" sz="4800" b="1" dirty="0"/>
              <a:t>Parameter Quantization</a:t>
            </a:r>
            <a:endParaRPr lang="zh-TW" altLang="en-US" sz="4800" b="1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8E4197F-3529-4299-95EE-FBFC3F94D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642" y="4210098"/>
            <a:ext cx="5383553" cy="863348"/>
          </a:xfrm>
        </p:spPr>
        <p:txBody>
          <a:bodyPr>
            <a:normAutofit/>
          </a:bodyPr>
          <a:lstStyle/>
          <a:p>
            <a:pPr algn="l"/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628677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70D331-27C3-4E0E-BD98-44A70DFF2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Parameter Quantization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A88AFD-0068-4E90-AA3B-3B704A48A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94664"/>
          </a:xfrm>
        </p:spPr>
        <p:txBody>
          <a:bodyPr>
            <a:noAutofit/>
          </a:bodyPr>
          <a:lstStyle/>
          <a:p>
            <a:r>
              <a:rPr lang="en-US" altLang="zh-TW" dirty="0"/>
              <a:t>1. Using less bits to represent a value</a:t>
            </a:r>
          </a:p>
          <a:p>
            <a:r>
              <a:rPr lang="en-US" altLang="zh-TW" dirty="0"/>
              <a:t>2. Weight clustering  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21D24E38-FD8C-4129-B8B4-11362B63B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47050"/>
              </p:ext>
            </p:extLst>
          </p:nvPr>
        </p:nvGraphicFramePr>
        <p:xfrm>
          <a:off x="1729648" y="2943873"/>
          <a:ext cx="2331904" cy="18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2976">
                  <a:extLst>
                    <a:ext uri="{9D8B030D-6E8A-4147-A177-3AD203B41FA5}">
                      <a16:colId xmlns:a16="http://schemas.microsoft.com/office/drawing/2014/main" val="3360878390"/>
                    </a:ext>
                  </a:extLst>
                </a:gridCol>
                <a:gridCol w="582976">
                  <a:extLst>
                    <a:ext uri="{9D8B030D-6E8A-4147-A177-3AD203B41FA5}">
                      <a16:colId xmlns:a16="http://schemas.microsoft.com/office/drawing/2014/main" val="4279917585"/>
                    </a:ext>
                  </a:extLst>
                </a:gridCol>
                <a:gridCol w="582976">
                  <a:extLst>
                    <a:ext uri="{9D8B030D-6E8A-4147-A177-3AD203B41FA5}">
                      <a16:colId xmlns:a16="http://schemas.microsoft.com/office/drawing/2014/main" val="2037800550"/>
                    </a:ext>
                  </a:extLst>
                </a:gridCol>
                <a:gridCol w="582976">
                  <a:extLst>
                    <a:ext uri="{9D8B030D-6E8A-4147-A177-3AD203B41FA5}">
                      <a16:colId xmlns:a16="http://schemas.microsoft.com/office/drawing/2014/main" val="1825103640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0.5</a:t>
                      </a:r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1.3</a:t>
                      </a:r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4.3</a:t>
                      </a:r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-0.1</a:t>
                      </a:r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360280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0.1</a:t>
                      </a:r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-0.2</a:t>
                      </a:r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-1.2</a:t>
                      </a:r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0.3</a:t>
                      </a:r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303484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1.0</a:t>
                      </a:r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3.0</a:t>
                      </a:r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-0.4</a:t>
                      </a:r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0.1</a:t>
                      </a:r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457414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-0.5</a:t>
                      </a:r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-0.1</a:t>
                      </a:r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-3.4</a:t>
                      </a:r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-5.0</a:t>
                      </a:r>
                      <a:endParaRPr lang="zh-TW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475810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3ED08368-423D-453D-924D-F4A829667C84}"/>
              </a:ext>
            </a:extLst>
          </p:cNvPr>
          <p:cNvSpPr txBox="1"/>
          <p:nvPr/>
        </p:nvSpPr>
        <p:spPr>
          <a:xfrm>
            <a:off x="0" y="3428374"/>
            <a:ext cx="1630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weights in a network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A0FD75A-0FA3-473D-B90A-01926129ECDC}"/>
              </a:ext>
            </a:extLst>
          </p:cNvPr>
          <p:cNvSpPr txBox="1"/>
          <p:nvPr/>
        </p:nvSpPr>
        <p:spPr>
          <a:xfrm>
            <a:off x="2080352" y="4767921"/>
            <a:ext cx="1630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Clustering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4878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70D331-27C3-4E0E-BD98-44A70DFF2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Parameter Quantization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A88AFD-0068-4E90-AA3B-3B704A48A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94664"/>
          </a:xfrm>
        </p:spPr>
        <p:txBody>
          <a:bodyPr>
            <a:noAutofit/>
          </a:bodyPr>
          <a:lstStyle/>
          <a:p>
            <a:r>
              <a:rPr lang="en-US" altLang="zh-TW" dirty="0"/>
              <a:t>1. Using less bits to represent a value</a:t>
            </a:r>
          </a:p>
          <a:p>
            <a:r>
              <a:rPr lang="en-US" altLang="zh-TW" dirty="0"/>
              <a:t>2. Weight clustering  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3. Represent frequent clusters by less bits, represent rare clusters by more bits </a:t>
            </a:r>
          </a:p>
          <a:p>
            <a:pPr lvl="1"/>
            <a:r>
              <a:rPr lang="en-US" altLang="zh-TW" dirty="0"/>
              <a:t>e.g. Huffman encoding</a:t>
            </a:r>
          </a:p>
          <a:p>
            <a:endParaRPr lang="zh-TW" altLang="en-US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21D24E38-FD8C-4129-B8B4-11362B63B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994780"/>
              </p:ext>
            </p:extLst>
          </p:nvPr>
        </p:nvGraphicFramePr>
        <p:xfrm>
          <a:off x="1729648" y="2943873"/>
          <a:ext cx="2331904" cy="18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2976">
                  <a:extLst>
                    <a:ext uri="{9D8B030D-6E8A-4147-A177-3AD203B41FA5}">
                      <a16:colId xmlns:a16="http://schemas.microsoft.com/office/drawing/2014/main" val="3360878390"/>
                    </a:ext>
                  </a:extLst>
                </a:gridCol>
                <a:gridCol w="582976">
                  <a:extLst>
                    <a:ext uri="{9D8B030D-6E8A-4147-A177-3AD203B41FA5}">
                      <a16:colId xmlns:a16="http://schemas.microsoft.com/office/drawing/2014/main" val="4279917585"/>
                    </a:ext>
                  </a:extLst>
                </a:gridCol>
                <a:gridCol w="582976">
                  <a:extLst>
                    <a:ext uri="{9D8B030D-6E8A-4147-A177-3AD203B41FA5}">
                      <a16:colId xmlns:a16="http://schemas.microsoft.com/office/drawing/2014/main" val="2037800550"/>
                    </a:ext>
                  </a:extLst>
                </a:gridCol>
                <a:gridCol w="582976">
                  <a:extLst>
                    <a:ext uri="{9D8B030D-6E8A-4147-A177-3AD203B41FA5}">
                      <a16:colId xmlns:a16="http://schemas.microsoft.com/office/drawing/2014/main" val="1825103640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0.5</a:t>
                      </a:r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1.3</a:t>
                      </a:r>
                      <a:endParaRPr lang="zh-TW" alt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4.3</a:t>
                      </a:r>
                      <a:endParaRPr lang="zh-TW" alt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-0.1</a:t>
                      </a:r>
                      <a:endParaRPr lang="zh-TW" alt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360280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0.1</a:t>
                      </a:r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-0.2</a:t>
                      </a:r>
                      <a:endParaRPr lang="zh-TW" alt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-1.2</a:t>
                      </a:r>
                      <a:endParaRPr lang="zh-TW" alt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0.3</a:t>
                      </a:r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303484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1.0</a:t>
                      </a:r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3.0</a:t>
                      </a:r>
                      <a:endParaRPr lang="zh-TW" alt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-0.4</a:t>
                      </a:r>
                      <a:endParaRPr lang="zh-TW" alt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0.1</a:t>
                      </a:r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457414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-0.5</a:t>
                      </a:r>
                      <a:endParaRPr lang="zh-TW" alt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-0.1</a:t>
                      </a:r>
                      <a:endParaRPr lang="zh-TW" alt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-3.4</a:t>
                      </a:r>
                      <a:endParaRPr lang="zh-TW" alt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-5.0</a:t>
                      </a:r>
                      <a:endParaRPr lang="zh-TW" alt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475810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3ED08368-423D-453D-924D-F4A829667C84}"/>
              </a:ext>
            </a:extLst>
          </p:cNvPr>
          <p:cNvSpPr txBox="1"/>
          <p:nvPr/>
        </p:nvSpPr>
        <p:spPr>
          <a:xfrm>
            <a:off x="0" y="3428374"/>
            <a:ext cx="1630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weights in a network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A0FD75A-0FA3-473D-B90A-01926129ECDC}"/>
              </a:ext>
            </a:extLst>
          </p:cNvPr>
          <p:cNvSpPr txBox="1"/>
          <p:nvPr/>
        </p:nvSpPr>
        <p:spPr>
          <a:xfrm>
            <a:off x="2080352" y="4767921"/>
            <a:ext cx="1630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Clustering </a:t>
            </a:r>
            <a:endParaRPr lang="zh-TW" altLang="en-US" sz="2400" dirty="0"/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FDEA31A5-77C1-4FB9-A3AB-327531AD0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110809"/>
              </p:ext>
            </p:extLst>
          </p:nvPr>
        </p:nvGraphicFramePr>
        <p:xfrm>
          <a:off x="4836405" y="2943872"/>
          <a:ext cx="2331904" cy="18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2976">
                  <a:extLst>
                    <a:ext uri="{9D8B030D-6E8A-4147-A177-3AD203B41FA5}">
                      <a16:colId xmlns:a16="http://schemas.microsoft.com/office/drawing/2014/main" val="3360878390"/>
                    </a:ext>
                  </a:extLst>
                </a:gridCol>
                <a:gridCol w="582976">
                  <a:extLst>
                    <a:ext uri="{9D8B030D-6E8A-4147-A177-3AD203B41FA5}">
                      <a16:colId xmlns:a16="http://schemas.microsoft.com/office/drawing/2014/main" val="4279917585"/>
                    </a:ext>
                  </a:extLst>
                </a:gridCol>
                <a:gridCol w="582976">
                  <a:extLst>
                    <a:ext uri="{9D8B030D-6E8A-4147-A177-3AD203B41FA5}">
                      <a16:colId xmlns:a16="http://schemas.microsoft.com/office/drawing/2014/main" val="2037800550"/>
                    </a:ext>
                  </a:extLst>
                </a:gridCol>
                <a:gridCol w="582976">
                  <a:extLst>
                    <a:ext uri="{9D8B030D-6E8A-4147-A177-3AD203B41FA5}">
                      <a16:colId xmlns:a16="http://schemas.microsoft.com/office/drawing/2014/main" val="1825103640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360280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303484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457414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475810"/>
                  </a:ext>
                </a:extLst>
              </a:tr>
            </a:tbl>
          </a:graphicData>
        </a:graphic>
      </p:graphicFrame>
      <p:sp>
        <p:nvSpPr>
          <p:cNvPr id="9" name="箭號: 向右 8">
            <a:extLst>
              <a:ext uri="{FF2B5EF4-FFF2-40B4-BE49-F238E27FC236}">
                <a16:creationId xmlns:a16="http://schemas.microsoft.com/office/drawing/2014/main" id="{4962908D-BE30-427F-9FA8-A5F27E8DF6C1}"/>
              </a:ext>
            </a:extLst>
          </p:cNvPr>
          <p:cNvSpPr/>
          <p:nvPr/>
        </p:nvSpPr>
        <p:spPr>
          <a:xfrm>
            <a:off x="4183424" y="3528216"/>
            <a:ext cx="583896" cy="62514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FC83B0D-D096-45F4-8180-A0A83FAAB434}"/>
              </a:ext>
            </a:extLst>
          </p:cNvPr>
          <p:cNvSpPr txBox="1"/>
          <p:nvPr/>
        </p:nvSpPr>
        <p:spPr>
          <a:xfrm>
            <a:off x="4767320" y="4767921"/>
            <a:ext cx="2439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Only needs 2 bits</a:t>
            </a:r>
            <a:endParaRPr lang="zh-TW" altLang="en-US" sz="2400" dirty="0"/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78AF9EEA-174D-4883-9639-88B3DDE1A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249457"/>
              </p:ext>
            </p:extLst>
          </p:nvPr>
        </p:nvGraphicFramePr>
        <p:xfrm>
          <a:off x="7574896" y="3284561"/>
          <a:ext cx="1172496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6248">
                  <a:extLst>
                    <a:ext uri="{9D8B030D-6E8A-4147-A177-3AD203B41FA5}">
                      <a16:colId xmlns:a16="http://schemas.microsoft.com/office/drawing/2014/main" val="1037011018"/>
                    </a:ext>
                  </a:extLst>
                </a:gridCol>
                <a:gridCol w="586248">
                  <a:extLst>
                    <a:ext uri="{9D8B030D-6E8A-4147-A177-3AD203B41FA5}">
                      <a16:colId xmlns:a16="http://schemas.microsoft.com/office/drawing/2014/main" val="11535548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-0.4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619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0.4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063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2.9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040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-4.2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753243"/>
                  </a:ext>
                </a:extLst>
              </a:tr>
            </a:tbl>
          </a:graphicData>
        </a:graphic>
      </p:graphicFrame>
      <p:sp>
        <p:nvSpPr>
          <p:cNvPr id="14" name="文字方塊 13">
            <a:extLst>
              <a:ext uri="{FF2B5EF4-FFF2-40B4-BE49-F238E27FC236}">
                <a16:creationId xmlns:a16="http://schemas.microsoft.com/office/drawing/2014/main" id="{10E386DE-7627-4AAF-B52B-D0D1A2045AA0}"/>
              </a:ext>
            </a:extLst>
          </p:cNvPr>
          <p:cNvSpPr txBox="1"/>
          <p:nvPr/>
        </p:nvSpPr>
        <p:spPr>
          <a:xfrm>
            <a:off x="7574896" y="2755428"/>
            <a:ext cx="1309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Table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9428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D48559-214A-4E06-82B8-274B305A5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81" y="1995502"/>
            <a:ext cx="3908970" cy="854354"/>
          </a:xfrm>
        </p:spPr>
        <p:txBody>
          <a:bodyPr>
            <a:noAutofit/>
          </a:bodyPr>
          <a:lstStyle/>
          <a:p>
            <a:r>
              <a:rPr lang="en-US" altLang="zh-TW" dirty="0"/>
              <a:t>Resource-limited Devices</a:t>
            </a:r>
            <a:endParaRPr lang="zh-TW" altLang="en-US" dirty="0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3A45B268-BBDB-4EC6-A664-CED7BF60D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3663" y="1130609"/>
            <a:ext cx="1411100" cy="1411100"/>
          </a:xfrm>
          <a:custGeom>
            <a:avLst/>
            <a:gdLst>
              <a:gd name="connsiteX0" fmla="*/ 845820 w 1691640"/>
              <a:gd name="connsiteY0" fmla="*/ 0 h 1691640"/>
              <a:gd name="connsiteX1" fmla="*/ 1691640 w 1691640"/>
              <a:gd name="connsiteY1" fmla="*/ 845820 h 1691640"/>
              <a:gd name="connsiteX2" fmla="*/ 845820 w 1691640"/>
              <a:gd name="connsiteY2" fmla="*/ 1691640 h 1691640"/>
              <a:gd name="connsiteX3" fmla="*/ 0 w 1691640"/>
              <a:gd name="connsiteY3" fmla="*/ 845820 h 1691640"/>
              <a:gd name="connsiteX4" fmla="*/ 845820 w 1691640"/>
              <a:gd name="connsiteY4" fmla="*/ 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640" h="1691640">
                <a:moveTo>
                  <a:pt x="845820" y="0"/>
                </a:moveTo>
                <a:cubicBezTo>
                  <a:pt x="1312954" y="0"/>
                  <a:pt x="1691640" y="378686"/>
                  <a:pt x="1691640" y="845820"/>
                </a:cubicBezTo>
                <a:cubicBezTo>
                  <a:pt x="1691640" y="1312954"/>
                  <a:pt x="1312954" y="1691640"/>
                  <a:pt x="845820" y="1691640"/>
                </a:cubicBezTo>
                <a:cubicBezTo>
                  <a:pt x="378687" y="1691640"/>
                  <a:pt x="0" y="1312954"/>
                  <a:pt x="0" y="845820"/>
                </a:cubicBezTo>
                <a:cubicBezTo>
                  <a:pt x="0" y="378686"/>
                  <a:pt x="378687" y="0"/>
                  <a:pt x="84582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258" y="991873"/>
            <a:ext cx="1685692" cy="168569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14" descr="ãrobot pngãçåçæå°çµæ">
            <a:extLst>
              <a:ext uri="{FF2B5EF4-FFF2-40B4-BE49-F238E27FC236}">
                <a16:creationId xmlns:a16="http://schemas.microsoft.com/office/drawing/2014/main" id="{AF2B262A-807F-43CB-800D-067EE6E66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6239" y="1394328"/>
            <a:ext cx="733730" cy="91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B78B55DD-3C55-4B94-9031-4F3723BD4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17027" y="-3165"/>
            <a:ext cx="3327795" cy="279052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7829" y="-3167"/>
            <a:ext cx="3466993" cy="2929727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32" name="Picture 8" descr="ãdrone pngãçåçæå°çµæ">
            <a:extLst>
              <a:ext uri="{FF2B5EF4-FFF2-40B4-BE49-F238E27FC236}">
                <a16:creationId xmlns:a16="http://schemas.microsoft.com/office/drawing/2014/main" id="{0C92CFC1-3C89-4AB9-A649-6B5D3B3E0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4740" y="291478"/>
            <a:ext cx="2573271" cy="163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42D9BB05-ED63-4148-87AB-82720ACC3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421" y="4861398"/>
            <a:ext cx="3776458" cy="1996601"/>
          </a:xfrm>
          <a:custGeom>
            <a:avLst/>
            <a:gdLst>
              <a:gd name="connsiteX0" fmla="*/ 1975104 w 3950208"/>
              <a:gd name="connsiteY0" fmla="*/ 0 h 2088462"/>
              <a:gd name="connsiteX1" fmla="*/ 3950208 w 3950208"/>
              <a:gd name="connsiteY1" fmla="*/ 1975104 h 2088462"/>
              <a:gd name="connsiteX2" fmla="*/ 3944484 w 3950208"/>
              <a:gd name="connsiteY2" fmla="*/ 2088462 h 2088462"/>
              <a:gd name="connsiteX3" fmla="*/ 5724 w 3950208"/>
              <a:gd name="connsiteY3" fmla="*/ 2088462 h 2088462"/>
              <a:gd name="connsiteX4" fmla="*/ 0 w 3950208"/>
              <a:gd name="connsiteY4" fmla="*/ 1975104 h 2088462"/>
              <a:gd name="connsiteX5" fmla="*/ 1975104 w 3950208"/>
              <a:gd name="connsiteY5" fmla="*/ 0 h 208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331" y="4740650"/>
            <a:ext cx="4021721" cy="2117350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5B00B48C-8AA7-4128-AD60-76349F0CE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4515" y="2893753"/>
            <a:ext cx="2057400" cy="2057400"/>
          </a:xfrm>
          <a:custGeom>
            <a:avLst/>
            <a:gdLst>
              <a:gd name="connsiteX0" fmla="*/ 1371600 w 2743200"/>
              <a:gd name="connsiteY0" fmla="*/ 0 h 2743200"/>
              <a:gd name="connsiteX1" fmla="*/ 2743200 w 2743200"/>
              <a:gd name="connsiteY1" fmla="*/ 1371600 h 2743200"/>
              <a:gd name="connsiteX2" fmla="*/ 1371600 w 2743200"/>
              <a:gd name="connsiteY2" fmla="*/ 2743200 h 2743200"/>
              <a:gd name="connsiteX3" fmla="*/ 0 w 2743200"/>
              <a:gd name="connsiteY3" fmla="*/ 1371600 h 2743200"/>
              <a:gd name="connsiteX4" fmla="*/ 1371600 w 27432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743200">
                <a:moveTo>
                  <a:pt x="1371600" y="0"/>
                </a:moveTo>
                <a:cubicBezTo>
                  <a:pt x="2129114" y="0"/>
                  <a:pt x="2743200" y="614087"/>
                  <a:pt x="2743200" y="1371600"/>
                </a:cubicBezTo>
                <a:cubicBezTo>
                  <a:pt x="2743200" y="2129114"/>
                  <a:pt x="2129114" y="2743200"/>
                  <a:pt x="1371600" y="2743200"/>
                </a:cubicBezTo>
                <a:cubicBezTo>
                  <a:pt x="614087" y="2743200"/>
                  <a:pt x="0" y="2129114"/>
                  <a:pt x="0" y="1371600"/>
                </a:cubicBezTo>
                <a:cubicBezTo>
                  <a:pt x="0" y="614087"/>
                  <a:pt x="614087" y="0"/>
                  <a:pt x="13716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1071" y="2770309"/>
            <a:ext cx="2304288" cy="2304288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8" name="Picture 4" descr="ãsmart watchãçåçæå°çµæ">
            <a:extLst>
              <a:ext uri="{FF2B5EF4-FFF2-40B4-BE49-F238E27FC236}">
                <a16:creationId xmlns:a16="http://schemas.microsoft.com/office/drawing/2014/main" id="{325EDEEF-B145-40CA-A4B0-B3AB0B524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1341" y="3303619"/>
            <a:ext cx="1237667" cy="123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ãgoogle glasses pngãçåçæå°çµæ">
            <a:extLst>
              <a:ext uri="{FF2B5EF4-FFF2-40B4-BE49-F238E27FC236}">
                <a16:creationId xmlns:a16="http://schemas.microsoft.com/office/drawing/2014/main" id="{DD1248CF-D76B-442D-B788-10F805AB0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8885" y="5682453"/>
            <a:ext cx="2408597" cy="83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0760511E-86BF-4340-9949-CECB774FAC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1744" y="4411708"/>
            <a:ext cx="2852256" cy="2446292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65" name="Freeform: Shape 164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7247" y="4263915"/>
            <a:ext cx="2996754" cy="2594085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 descr="ãcell phoneãçåçæå°çµæ">
            <a:extLst>
              <a:ext uri="{FF2B5EF4-FFF2-40B4-BE49-F238E27FC236}">
                <a16:creationId xmlns:a16="http://schemas.microsoft.com/office/drawing/2014/main" id="{C7BA2E68-CAC8-4873-8FDC-CC921A2AF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5343" y="4951153"/>
            <a:ext cx="1748671" cy="17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F3242B9B-3FD0-472A-AEE9-903C4C4A75B1}"/>
              </a:ext>
            </a:extLst>
          </p:cNvPr>
          <p:cNvSpPr txBox="1"/>
          <p:nvPr/>
        </p:nvSpPr>
        <p:spPr>
          <a:xfrm>
            <a:off x="292656" y="3184175"/>
            <a:ext cx="40217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Limited memory space, limited computing power, etc.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16276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2F8AD9-3C25-4C24-8AE2-773201AA5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Binary Weights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837149-597C-4A27-B332-279719894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Binary Connect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85AB0F4-618C-43E9-9ED1-009145599FBB}"/>
              </a:ext>
            </a:extLst>
          </p:cNvPr>
          <p:cNvSpPr/>
          <p:nvPr/>
        </p:nvSpPr>
        <p:spPr>
          <a:xfrm>
            <a:off x="5424735" y="260623"/>
            <a:ext cx="3353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Binary Connect: https://arxiv.org/abs/1511.00363 </a:t>
            </a:r>
          </a:p>
          <a:p>
            <a:r>
              <a:rPr lang="en-US" altLang="zh-TW" dirty="0"/>
              <a:t>Binary Network:</a:t>
            </a:r>
          </a:p>
          <a:p>
            <a:r>
              <a:rPr lang="en-US" altLang="zh-TW" dirty="0"/>
              <a:t>https://arxiv.org/abs/1602.02830</a:t>
            </a:r>
          </a:p>
          <a:p>
            <a:r>
              <a:rPr lang="en-US" altLang="zh-TW" dirty="0"/>
              <a:t>XNOR-net: </a:t>
            </a:r>
          </a:p>
          <a:p>
            <a:r>
              <a:rPr lang="en-US" altLang="zh-TW" dirty="0"/>
              <a:t>https://arxiv.org/abs/1603.05279</a:t>
            </a:r>
            <a:endParaRPr lang="zh-TW" altLang="en-US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C971416E-F26D-42D5-B78D-58574F271CD5}"/>
              </a:ext>
            </a:extLst>
          </p:cNvPr>
          <p:cNvSpPr/>
          <p:nvPr/>
        </p:nvSpPr>
        <p:spPr>
          <a:xfrm>
            <a:off x="1532135" y="2804389"/>
            <a:ext cx="180000" cy="180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2693EAD6-9F81-4A49-A2B3-1B8D9B329A4B}"/>
              </a:ext>
            </a:extLst>
          </p:cNvPr>
          <p:cNvSpPr/>
          <p:nvPr/>
        </p:nvSpPr>
        <p:spPr>
          <a:xfrm>
            <a:off x="3052068" y="2804389"/>
            <a:ext cx="180000" cy="180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30CC38AB-C0E5-48A5-9982-DD8045BFF049}"/>
              </a:ext>
            </a:extLst>
          </p:cNvPr>
          <p:cNvSpPr/>
          <p:nvPr/>
        </p:nvSpPr>
        <p:spPr>
          <a:xfrm>
            <a:off x="4572001" y="2804389"/>
            <a:ext cx="180000" cy="180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F9E77C29-D606-404B-AA6C-74820D1923F9}"/>
              </a:ext>
            </a:extLst>
          </p:cNvPr>
          <p:cNvSpPr/>
          <p:nvPr/>
        </p:nvSpPr>
        <p:spPr>
          <a:xfrm>
            <a:off x="1532135" y="3838580"/>
            <a:ext cx="180000" cy="180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1E1C6B2E-8AD0-4D09-B6C7-765BFCC098AF}"/>
              </a:ext>
            </a:extLst>
          </p:cNvPr>
          <p:cNvSpPr/>
          <p:nvPr/>
        </p:nvSpPr>
        <p:spPr>
          <a:xfrm>
            <a:off x="3052068" y="3838580"/>
            <a:ext cx="180000" cy="180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3E87765E-07D6-4CC3-9047-57FBCBFF1F77}"/>
              </a:ext>
            </a:extLst>
          </p:cNvPr>
          <p:cNvSpPr/>
          <p:nvPr/>
        </p:nvSpPr>
        <p:spPr>
          <a:xfrm>
            <a:off x="4572001" y="3838580"/>
            <a:ext cx="180000" cy="180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1BD576B7-488D-442B-9D2F-49C862598129}"/>
              </a:ext>
            </a:extLst>
          </p:cNvPr>
          <p:cNvSpPr/>
          <p:nvPr/>
        </p:nvSpPr>
        <p:spPr>
          <a:xfrm>
            <a:off x="1532135" y="4872771"/>
            <a:ext cx="180000" cy="180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B6A99D65-E318-43E8-B8A8-2F7984D03CB4}"/>
              </a:ext>
            </a:extLst>
          </p:cNvPr>
          <p:cNvSpPr/>
          <p:nvPr/>
        </p:nvSpPr>
        <p:spPr>
          <a:xfrm>
            <a:off x="3052068" y="4872771"/>
            <a:ext cx="180000" cy="180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C2C063E7-E2B8-48E0-8322-FDA9C2A415D8}"/>
              </a:ext>
            </a:extLst>
          </p:cNvPr>
          <p:cNvSpPr/>
          <p:nvPr/>
        </p:nvSpPr>
        <p:spPr>
          <a:xfrm>
            <a:off x="4572001" y="4872771"/>
            <a:ext cx="180000" cy="180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9CC15F2E-F5ED-452C-943D-598053079FAE}"/>
              </a:ext>
            </a:extLst>
          </p:cNvPr>
          <p:cNvSpPr/>
          <p:nvPr/>
        </p:nvSpPr>
        <p:spPr>
          <a:xfrm>
            <a:off x="1532135" y="5906963"/>
            <a:ext cx="180000" cy="180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A0CA149E-3677-493D-B3DD-CBC2E83EDE6F}"/>
              </a:ext>
            </a:extLst>
          </p:cNvPr>
          <p:cNvSpPr/>
          <p:nvPr/>
        </p:nvSpPr>
        <p:spPr>
          <a:xfrm>
            <a:off x="3052068" y="5906963"/>
            <a:ext cx="180000" cy="180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>
            <a:extLst>
              <a:ext uri="{FF2B5EF4-FFF2-40B4-BE49-F238E27FC236}">
                <a16:creationId xmlns:a16="http://schemas.microsoft.com/office/drawing/2014/main" id="{A06069B1-4D34-434C-91EC-30862AB24E0B}"/>
              </a:ext>
            </a:extLst>
          </p:cNvPr>
          <p:cNvSpPr/>
          <p:nvPr/>
        </p:nvSpPr>
        <p:spPr>
          <a:xfrm>
            <a:off x="4572001" y="5906963"/>
            <a:ext cx="180000" cy="180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13CDD25D-96BA-45DF-B76C-F1D5981CE193}"/>
              </a:ext>
            </a:extLst>
          </p:cNvPr>
          <p:cNvSpPr txBox="1"/>
          <p:nvPr/>
        </p:nvSpPr>
        <p:spPr>
          <a:xfrm>
            <a:off x="4586887" y="2141065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network with binary weights</a:t>
            </a:r>
            <a:endParaRPr lang="zh-TW" altLang="en-US" sz="2400" dirty="0"/>
          </a:p>
        </p:txBody>
      </p: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D99D1B33-9838-46BB-B393-522AE3153362}"/>
              </a:ext>
            </a:extLst>
          </p:cNvPr>
          <p:cNvCxnSpPr>
            <a:cxnSpLocks/>
          </p:cNvCxnSpPr>
          <p:nvPr/>
        </p:nvCxnSpPr>
        <p:spPr>
          <a:xfrm flipV="1">
            <a:off x="4752001" y="2568751"/>
            <a:ext cx="361420" cy="2696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橢圓 32">
            <a:extLst>
              <a:ext uri="{FF2B5EF4-FFF2-40B4-BE49-F238E27FC236}">
                <a16:creationId xmlns:a16="http://schemas.microsoft.com/office/drawing/2014/main" id="{1FC871CB-B932-4D8F-A9E6-022034EBE07A}"/>
              </a:ext>
            </a:extLst>
          </p:cNvPr>
          <p:cNvSpPr/>
          <p:nvPr/>
        </p:nvSpPr>
        <p:spPr>
          <a:xfrm>
            <a:off x="2546648" y="2984389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6EF83479-AA97-4CD2-808F-2124EF29F40E}"/>
              </a:ext>
            </a:extLst>
          </p:cNvPr>
          <p:cNvCxnSpPr>
            <a:cxnSpLocks/>
          </p:cNvCxnSpPr>
          <p:nvPr/>
        </p:nvCxnSpPr>
        <p:spPr>
          <a:xfrm>
            <a:off x="3232068" y="2913097"/>
            <a:ext cx="578462" cy="2566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3346C8C5-F98B-4B9B-B462-D5C7D891ACFF}"/>
              </a:ext>
            </a:extLst>
          </p:cNvPr>
          <p:cNvCxnSpPr>
            <a:cxnSpLocks/>
          </p:cNvCxnSpPr>
          <p:nvPr/>
        </p:nvCxnSpPr>
        <p:spPr>
          <a:xfrm>
            <a:off x="2834648" y="3189065"/>
            <a:ext cx="1012853" cy="46415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橢圓 38">
            <a:extLst>
              <a:ext uri="{FF2B5EF4-FFF2-40B4-BE49-F238E27FC236}">
                <a16:creationId xmlns:a16="http://schemas.microsoft.com/office/drawing/2014/main" id="{C337EC34-3B23-4BFD-B4C6-79DACBB7B1C1}"/>
              </a:ext>
            </a:extLst>
          </p:cNvPr>
          <p:cNvSpPr/>
          <p:nvPr/>
        </p:nvSpPr>
        <p:spPr>
          <a:xfrm>
            <a:off x="3811027" y="3569343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5A6B49B0-6C34-4906-BCC2-2D5F315944A0}"/>
              </a:ext>
            </a:extLst>
          </p:cNvPr>
          <p:cNvCxnSpPr>
            <a:cxnSpLocks/>
          </p:cNvCxnSpPr>
          <p:nvPr/>
        </p:nvCxnSpPr>
        <p:spPr>
          <a:xfrm>
            <a:off x="4745191" y="4025443"/>
            <a:ext cx="187520" cy="4202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04135E85-AA2B-4774-BE52-2824532486B7}"/>
              </a:ext>
            </a:extLst>
          </p:cNvPr>
          <p:cNvCxnSpPr>
            <a:cxnSpLocks/>
          </p:cNvCxnSpPr>
          <p:nvPr/>
        </p:nvCxnSpPr>
        <p:spPr>
          <a:xfrm>
            <a:off x="4014470" y="3835707"/>
            <a:ext cx="384340" cy="94083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橢圓 46">
            <a:extLst>
              <a:ext uri="{FF2B5EF4-FFF2-40B4-BE49-F238E27FC236}">
                <a16:creationId xmlns:a16="http://schemas.microsoft.com/office/drawing/2014/main" id="{5134338F-BF15-4436-919D-2AC237C32601}"/>
              </a:ext>
            </a:extLst>
          </p:cNvPr>
          <p:cNvSpPr/>
          <p:nvPr/>
        </p:nvSpPr>
        <p:spPr>
          <a:xfrm>
            <a:off x="4283999" y="4776537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A0EBE973-D1AF-4BF0-A301-5BAAA2E7D5B8}"/>
              </a:ext>
            </a:extLst>
          </p:cNvPr>
          <p:cNvCxnSpPr>
            <a:cxnSpLocks/>
          </p:cNvCxnSpPr>
          <p:nvPr/>
        </p:nvCxnSpPr>
        <p:spPr>
          <a:xfrm flipH="1">
            <a:off x="4235871" y="5064537"/>
            <a:ext cx="337407" cy="3367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92955412-250E-4CE8-BAB5-2462BF098DE9}"/>
              </a:ext>
            </a:extLst>
          </p:cNvPr>
          <p:cNvCxnSpPr>
            <a:cxnSpLocks/>
          </p:cNvCxnSpPr>
          <p:nvPr/>
        </p:nvCxnSpPr>
        <p:spPr>
          <a:xfrm flipH="1">
            <a:off x="3561851" y="5061024"/>
            <a:ext cx="786352" cy="74259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橢圓 52">
            <a:extLst>
              <a:ext uri="{FF2B5EF4-FFF2-40B4-BE49-F238E27FC236}">
                <a16:creationId xmlns:a16="http://schemas.microsoft.com/office/drawing/2014/main" id="{054A63CB-2D67-4ECA-98C8-599CA4D1D6B5}"/>
              </a:ext>
            </a:extLst>
          </p:cNvPr>
          <p:cNvSpPr/>
          <p:nvPr/>
        </p:nvSpPr>
        <p:spPr>
          <a:xfrm>
            <a:off x="3292907" y="5708963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橢圓 53">
            <a:extLst>
              <a:ext uri="{FF2B5EF4-FFF2-40B4-BE49-F238E27FC236}">
                <a16:creationId xmlns:a16="http://schemas.microsoft.com/office/drawing/2014/main" id="{19ABCF7F-A15B-4E8D-8C43-F37EA8E74A07}"/>
              </a:ext>
            </a:extLst>
          </p:cNvPr>
          <p:cNvSpPr/>
          <p:nvPr/>
        </p:nvSpPr>
        <p:spPr>
          <a:xfrm>
            <a:off x="2962068" y="5826623"/>
            <a:ext cx="360000" cy="360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51339CC6-28E5-467D-90AF-95F9157CEBBD}"/>
              </a:ext>
            </a:extLst>
          </p:cNvPr>
          <p:cNvSpPr txBox="1"/>
          <p:nvPr/>
        </p:nvSpPr>
        <p:spPr>
          <a:xfrm>
            <a:off x="292621" y="3932330"/>
            <a:ext cx="2556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network with real value weights</a:t>
            </a:r>
            <a:endParaRPr lang="zh-TW" altLang="en-US" sz="2400" dirty="0"/>
          </a:p>
        </p:txBody>
      </p: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FF81A684-5E28-4BD0-A41E-23176089A551}"/>
              </a:ext>
            </a:extLst>
          </p:cNvPr>
          <p:cNvCxnSpPr>
            <a:cxnSpLocks/>
          </p:cNvCxnSpPr>
          <p:nvPr/>
        </p:nvCxnSpPr>
        <p:spPr>
          <a:xfrm flipH="1">
            <a:off x="1935484" y="3237327"/>
            <a:ext cx="647785" cy="7690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A58ED97A-B576-49C4-992B-FCFD4AA6701C}"/>
              </a:ext>
            </a:extLst>
          </p:cNvPr>
          <p:cNvCxnSpPr>
            <a:cxnSpLocks/>
          </p:cNvCxnSpPr>
          <p:nvPr/>
        </p:nvCxnSpPr>
        <p:spPr>
          <a:xfrm>
            <a:off x="5747905" y="3676206"/>
            <a:ext cx="49195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61649DF9-33FA-4DD1-B1BE-26DD2B6FB7BF}"/>
              </a:ext>
            </a:extLst>
          </p:cNvPr>
          <p:cNvCxnSpPr>
            <a:cxnSpLocks/>
          </p:cNvCxnSpPr>
          <p:nvPr/>
        </p:nvCxnSpPr>
        <p:spPr>
          <a:xfrm>
            <a:off x="5747905" y="4934702"/>
            <a:ext cx="491950" cy="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B4E3D60B-F6BD-430B-B599-A216CB445A28}"/>
              </a:ext>
            </a:extLst>
          </p:cNvPr>
          <p:cNvSpPr txBox="1"/>
          <p:nvPr/>
        </p:nvSpPr>
        <p:spPr>
          <a:xfrm>
            <a:off x="6367442" y="3439563"/>
            <a:ext cx="3522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Negative gradient </a:t>
            </a:r>
            <a:endParaRPr lang="zh-TW" altLang="en-US" sz="2400" dirty="0"/>
          </a:p>
        </p:txBody>
      </p: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E389DDD6-FF59-4287-8138-E216547E01D6}"/>
              </a:ext>
            </a:extLst>
          </p:cNvPr>
          <p:cNvSpPr txBox="1"/>
          <p:nvPr/>
        </p:nvSpPr>
        <p:spPr>
          <a:xfrm>
            <a:off x="6367441" y="4720821"/>
            <a:ext cx="3522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Update direction</a:t>
            </a:r>
            <a:endParaRPr lang="zh-TW" altLang="en-US" sz="2400" dirty="0"/>
          </a:p>
        </p:txBody>
      </p:sp>
      <p:sp>
        <p:nvSpPr>
          <p:cNvPr id="64" name="文字方塊 63">
            <a:extLst>
              <a:ext uri="{FF2B5EF4-FFF2-40B4-BE49-F238E27FC236}">
                <a16:creationId xmlns:a16="http://schemas.microsoft.com/office/drawing/2014/main" id="{34BC93EE-21BC-407A-8FB4-F23B5956C7A8}"/>
              </a:ext>
            </a:extLst>
          </p:cNvPr>
          <p:cNvSpPr txBox="1"/>
          <p:nvPr/>
        </p:nvSpPr>
        <p:spPr>
          <a:xfrm>
            <a:off x="6367441" y="3811477"/>
            <a:ext cx="2435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(compute on binary weights)</a:t>
            </a:r>
            <a:endParaRPr lang="zh-TW" altLang="en-US" sz="2400" dirty="0"/>
          </a:p>
        </p:txBody>
      </p: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FE234EBE-740F-4634-A087-6CCC03D5B83A}"/>
              </a:ext>
            </a:extLst>
          </p:cNvPr>
          <p:cNvSpPr txBox="1"/>
          <p:nvPr/>
        </p:nvSpPr>
        <p:spPr>
          <a:xfrm>
            <a:off x="6367441" y="5118977"/>
            <a:ext cx="2435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(compute on real  weights)</a:t>
            </a:r>
            <a:endParaRPr lang="zh-TW" altLang="en-US" sz="2400" dirty="0"/>
          </a:p>
        </p:txBody>
      </p: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9E343738-68C7-470E-9E61-24FF05C05CBA}"/>
              </a:ext>
            </a:extLst>
          </p:cNvPr>
          <p:cNvSpPr txBox="1"/>
          <p:nvPr/>
        </p:nvSpPr>
        <p:spPr>
          <a:xfrm>
            <a:off x="628650" y="1244646"/>
            <a:ext cx="4940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Your weights are always +1 or -1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2331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 animBg="1"/>
      <p:bldP spid="39" grpId="0" animBg="1"/>
      <p:bldP spid="47" grpId="0" animBg="1"/>
      <p:bldP spid="53" grpId="0" animBg="1"/>
      <p:bldP spid="54" grpId="0" animBg="1"/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0BA014-819D-44DB-B670-9D0E131F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Binary Connect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ED58D4A-C574-4276-9985-81ADA8B3E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28" y="3867675"/>
            <a:ext cx="8501948" cy="210256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6C3A46F-5C44-4E92-84A1-CDE595F49701}"/>
              </a:ext>
            </a:extLst>
          </p:cNvPr>
          <p:cNvSpPr/>
          <p:nvPr/>
        </p:nvSpPr>
        <p:spPr>
          <a:xfrm>
            <a:off x="5442949" y="6248231"/>
            <a:ext cx="3312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https://arxiv.org/abs/1511.00363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3F76C9C-04FC-4434-B103-1B57F5989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53" y="1754357"/>
            <a:ext cx="8340498" cy="204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49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5A92FE9-DB05-4D0D-AF5A-BE8664B9F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D9B26A-5143-49A7-BA98-D871D5BD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894654" y="1"/>
            <a:ext cx="3761187" cy="6857999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8B85E55-A2A1-4682-B891-F201358A9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5EF6EDB-9B5D-49E9-96FA-1AE08BF95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8338226-D6E2-4EEE-B271-DB4BD096D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878FB48-17B3-4A11-8025-DE0945CD4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150A21C-DD6D-4D3C-9E95-7A3CA263B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505BF04-104D-4180-A284-42FCD6B04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B7836AFC-3996-4F71-9983-39099540D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641" y="924232"/>
            <a:ext cx="7230431" cy="3285866"/>
          </a:xfrm>
        </p:spPr>
        <p:txBody>
          <a:bodyPr>
            <a:normAutofit/>
          </a:bodyPr>
          <a:lstStyle/>
          <a:p>
            <a:pPr algn="l"/>
            <a:r>
              <a:rPr lang="en-US" altLang="zh-TW" sz="4800" b="1" dirty="0"/>
              <a:t>Architecture Design</a:t>
            </a:r>
            <a:endParaRPr lang="zh-TW" altLang="en-US" sz="4800" b="1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8E4197F-3529-4299-95EE-FBFC3F94D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642" y="4210098"/>
            <a:ext cx="5383553" cy="863348"/>
          </a:xfrm>
        </p:spPr>
        <p:txBody>
          <a:bodyPr>
            <a:normAutofit/>
          </a:bodyPr>
          <a:lstStyle/>
          <a:p>
            <a:pPr algn="l"/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370450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Low rank approximation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10232" y="1815464"/>
            <a:ext cx="3569113" cy="2121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364676" y="3437893"/>
            <a:ext cx="1616885" cy="2064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 rot="16200000">
            <a:off x="1582307" y="2517241"/>
            <a:ext cx="1181626" cy="412955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2326578" y="2485868"/>
            <a:ext cx="870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W</a:t>
            </a:r>
            <a:endParaRPr lang="zh-TW" altLang="en-US" sz="2800" dirty="0"/>
          </a:p>
        </p:txBody>
      </p:sp>
      <p:sp>
        <p:nvSpPr>
          <p:cNvPr id="15" name="矩形 14"/>
          <p:cNvSpPr/>
          <p:nvPr/>
        </p:nvSpPr>
        <p:spPr>
          <a:xfrm>
            <a:off x="5699416" y="3393646"/>
            <a:ext cx="1616885" cy="2064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6082875" y="2629531"/>
            <a:ext cx="882752" cy="2146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4817888" y="1803621"/>
            <a:ext cx="3569113" cy="2121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5109575" y="2473859"/>
            <a:ext cx="985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linear</a:t>
            </a:r>
            <a:endParaRPr lang="zh-TW" altLang="en-US" sz="2400" dirty="0"/>
          </a:p>
        </p:txBody>
      </p:sp>
      <p:sp>
        <p:nvSpPr>
          <p:cNvPr id="29" name="向右箭號 28"/>
          <p:cNvSpPr/>
          <p:nvPr/>
        </p:nvSpPr>
        <p:spPr>
          <a:xfrm rot="16200000">
            <a:off x="6341018" y="2929708"/>
            <a:ext cx="363782" cy="412955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6772766" y="2046892"/>
            <a:ext cx="870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U</a:t>
            </a:r>
            <a:endParaRPr lang="zh-TW" altLang="en-US" sz="2800" dirty="0"/>
          </a:p>
        </p:txBody>
      </p:sp>
      <p:sp>
        <p:nvSpPr>
          <p:cNvPr id="31" name="向右箭號 30"/>
          <p:cNvSpPr/>
          <p:nvPr/>
        </p:nvSpPr>
        <p:spPr>
          <a:xfrm rot="16200000">
            <a:off x="6341585" y="2091268"/>
            <a:ext cx="363782" cy="412955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6766768" y="2904222"/>
            <a:ext cx="870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V</a:t>
            </a:r>
            <a:endParaRPr lang="zh-TW" altLang="en-US" sz="28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3982601" y="1690689"/>
            <a:ext cx="589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</a:t>
            </a:r>
            <a:endParaRPr lang="zh-TW" altLang="en-US" sz="2400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3069457" y="3317966"/>
            <a:ext cx="589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N</a:t>
            </a:r>
            <a:endParaRPr lang="zh-TW" altLang="en-US" sz="24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8416652" y="1697877"/>
            <a:ext cx="589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</a:t>
            </a:r>
            <a:endParaRPr lang="zh-TW" altLang="en-US" sz="24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7400683" y="3281466"/>
            <a:ext cx="589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N</a:t>
            </a:r>
            <a:endParaRPr lang="zh-TW" altLang="en-US" sz="2400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7047524" y="2509041"/>
            <a:ext cx="589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K</a:t>
            </a:r>
            <a:endParaRPr lang="zh-TW" altLang="en-US" sz="2400" dirty="0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F90F18C8-2927-4A8A-8EBD-F43D36B3DB40}"/>
              </a:ext>
            </a:extLst>
          </p:cNvPr>
          <p:cNvGrpSpPr/>
          <p:nvPr/>
        </p:nvGrpSpPr>
        <p:grpSpPr>
          <a:xfrm>
            <a:off x="907543" y="4010802"/>
            <a:ext cx="7328914" cy="2425349"/>
            <a:chOff x="1153351" y="1442404"/>
            <a:chExt cx="7328914" cy="2425349"/>
          </a:xfrm>
        </p:grpSpPr>
        <p:sp>
          <p:nvSpPr>
            <p:cNvPr id="8" name="矩形 7"/>
            <p:cNvSpPr/>
            <p:nvPr/>
          </p:nvSpPr>
          <p:spPr>
            <a:xfrm>
              <a:off x="1792754" y="1876571"/>
              <a:ext cx="1740309" cy="196153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/>
                <a:t>W</a:t>
              </a:r>
              <a:endParaRPr lang="zh-TW" altLang="en-US" sz="3200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4536261" y="1913442"/>
              <a:ext cx="985684" cy="188779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/>
                <a:t>U</a:t>
              </a:r>
              <a:endParaRPr lang="zh-TW" altLang="en-US" sz="3200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5892190" y="1880128"/>
              <a:ext cx="1740309" cy="8259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3200" dirty="0"/>
                <a:t>V</a:t>
              </a:r>
              <a:endParaRPr lang="zh-TW" altLang="en-US" sz="3200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3513186" y="2592967"/>
              <a:ext cx="659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200" b="1" dirty="0"/>
                <a:t>≈</a:t>
              </a:r>
              <a:endParaRPr lang="zh-TW" altLang="en-US" sz="3200" b="1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1153351" y="2626505"/>
              <a:ext cx="639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M</a:t>
              </a:r>
              <a:endParaRPr lang="zh-TW" altLang="en-US" sz="2400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3972753" y="2706038"/>
              <a:ext cx="639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M</a:t>
              </a:r>
              <a:endParaRPr lang="zh-TW" altLang="en-US" sz="2400" dirty="0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2350274" y="1484000"/>
              <a:ext cx="639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N</a:t>
              </a:r>
              <a:endParaRPr lang="zh-TW" altLang="en-US" sz="2400" dirty="0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6385494" y="1450686"/>
              <a:ext cx="639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N</a:t>
              </a:r>
              <a:endParaRPr lang="zh-TW" altLang="en-US" sz="2400" dirty="0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4747963" y="1442404"/>
              <a:ext cx="639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K</a:t>
              </a:r>
              <a:endParaRPr lang="zh-TW" altLang="en-US" sz="2400" dirty="0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5429301" y="2078737"/>
              <a:ext cx="639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K</a:t>
              </a:r>
              <a:endParaRPr lang="zh-TW" altLang="en-US" sz="2400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5813738" y="3344533"/>
              <a:ext cx="26685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>
                  <a:solidFill>
                    <a:srgbClr val="FF0000"/>
                  </a:solidFill>
                </a:rPr>
                <a:t>Less parameters</a:t>
              </a:r>
              <a:endParaRPr lang="zh-TW" alt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6142692" y="2892924"/>
              <a:ext cx="1452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K &lt; M,N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8214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/>
      <p:bldP spid="29" grpId="0" animBg="1"/>
      <p:bldP spid="30" grpId="0"/>
      <p:bldP spid="31" grpId="0" animBg="1"/>
      <p:bldP spid="32" grpId="0"/>
      <p:bldP spid="34" grpId="0"/>
      <p:bldP spid="35" grpId="0"/>
      <p:bldP spid="36" grpId="0"/>
      <p:bldP spid="37" grpId="0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221DD31-C541-4C06-85CF-FF3B92503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053806"/>
              </p:ext>
            </p:extLst>
          </p:nvPr>
        </p:nvGraphicFramePr>
        <p:xfrm>
          <a:off x="818817" y="2331720"/>
          <a:ext cx="216000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36161630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23158501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6401155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6795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3208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822981"/>
                  </a:ext>
                </a:extLst>
              </a:tr>
            </a:tbl>
          </a:graphicData>
        </a:graphic>
      </p:graphicFrame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B15CB5CF-7265-48D5-9A7E-27000D054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873551"/>
              </p:ext>
            </p:extLst>
          </p:nvPr>
        </p:nvGraphicFramePr>
        <p:xfrm>
          <a:off x="4076719" y="880406"/>
          <a:ext cx="10800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</a:tbl>
          </a:graphicData>
        </a:graphic>
      </p:graphicFrame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3CA4850C-4A2A-47F9-9E72-09C40550C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115898"/>
              </p:ext>
            </p:extLst>
          </p:nvPr>
        </p:nvGraphicFramePr>
        <p:xfrm>
          <a:off x="4229119" y="1032806"/>
          <a:ext cx="10800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</a:tbl>
          </a:graphicData>
        </a:graphic>
      </p:graphicFrame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D02CEF29-3642-44DE-AD77-E9B2C94F2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214412"/>
              </p:ext>
            </p:extLst>
          </p:nvPr>
        </p:nvGraphicFramePr>
        <p:xfrm>
          <a:off x="4076719" y="2336979"/>
          <a:ext cx="10800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</a:tbl>
          </a:graphicData>
        </a:graphic>
      </p:graphicFrame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573AE20C-DFB2-4627-AB25-6CA7F71C4B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894080"/>
              </p:ext>
            </p:extLst>
          </p:nvPr>
        </p:nvGraphicFramePr>
        <p:xfrm>
          <a:off x="4229119" y="2489379"/>
          <a:ext cx="10800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</a:tbl>
          </a:graphicData>
        </a:graphic>
      </p:graphicFrame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06C3CA40-CF39-4818-A9DD-D810263A4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896893"/>
              </p:ext>
            </p:extLst>
          </p:nvPr>
        </p:nvGraphicFramePr>
        <p:xfrm>
          <a:off x="4075800" y="3812270"/>
          <a:ext cx="10800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</a:tbl>
          </a:graphicData>
        </a:graphic>
      </p:graphicFrame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603D7897-6307-4914-8F79-4EF6DAF93A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799659"/>
              </p:ext>
            </p:extLst>
          </p:nvPr>
        </p:nvGraphicFramePr>
        <p:xfrm>
          <a:off x="4228200" y="3964670"/>
          <a:ext cx="10800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</a:tbl>
          </a:graphicData>
        </a:graphic>
      </p:graphicFrame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48B0870B-AC01-4849-8DBB-C16308697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720425"/>
              </p:ext>
            </p:extLst>
          </p:nvPr>
        </p:nvGraphicFramePr>
        <p:xfrm>
          <a:off x="4075800" y="5268843"/>
          <a:ext cx="10800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</a:tbl>
          </a:graphicData>
        </a:graphic>
      </p:graphicFrame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387AD17B-F468-49AC-91D3-3095F637E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85244"/>
              </p:ext>
            </p:extLst>
          </p:nvPr>
        </p:nvGraphicFramePr>
        <p:xfrm>
          <a:off x="4228200" y="5421243"/>
          <a:ext cx="10800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</a:tbl>
          </a:graphicData>
        </a:graphic>
      </p:graphicFrame>
      <p:sp>
        <p:nvSpPr>
          <p:cNvPr id="19" name="矩形 18">
            <a:extLst>
              <a:ext uri="{FF2B5EF4-FFF2-40B4-BE49-F238E27FC236}">
                <a16:creationId xmlns:a16="http://schemas.microsoft.com/office/drawing/2014/main" id="{85F739C8-2CC5-4BEE-9C42-2BCAC60EFE36}"/>
              </a:ext>
            </a:extLst>
          </p:cNvPr>
          <p:cNvSpPr/>
          <p:nvPr/>
        </p:nvSpPr>
        <p:spPr>
          <a:xfrm>
            <a:off x="208601" y="72738"/>
            <a:ext cx="41090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Review: Standard CNN </a:t>
            </a:r>
            <a:endParaRPr lang="zh-TW" altLang="en-US" sz="3200" b="1" i="1" u="sng" dirty="0"/>
          </a:p>
        </p:txBody>
      </p:sp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1CB5FF58-34C6-42A6-AC15-929CC2B7A5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352544"/>
              </p:ext>
            </p:extLst>
          </p:nvPr>
        </p:nvGraphicFramePr>
        <p:xfrm>
          <a:off x="6253702" y="2623550"/>
          <a:ext cx="14400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3616163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67956"/>
                  </a:ext>
                </a:extLst>
              </a:tr>
            </a:tbl>
          </a:graphicData>
        </a:graphic>
      </p:graphicFrame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FA89DF6E-3DCB-446B-BF33-CABA537288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063688"/>
              </p:ext>
            </p:extLst>
          </p:nvPr>
        </p:nvGraphicFramePr>
        <p:xfrm>
          <a:off x="971217" y="2502349"/>
          <a:ext cx="216000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36161630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23158501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6401155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6795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3208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822981"/>
                  </a:ext>
                </a:extLst>
              </a:tr>
            </a:tbl>
          </a:graphicData>
        </a:graphic>
      </p:graphicFrame>
      <p:graphicFrame>
        <p:nvGraphicFramePr>
          <p:cNvPr id="21" name="表格 20">
            <a:extLst>
              <a:ext uri="{FF2B5EF4-FFF2-40B4-BE49-F238E27FC236}">
                <a16:creationId xmlns:a16="http://schemas.microsoft.com/office/drawing/2014/main" id="{536E01BF-3135-462C-9636-E7519FBFAE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29149"/>
              </p:ext>
            </p:extLst>
          </p:nvPr>
        </p:nvGraphicFramePr>
        <p:xfrm>
          <a:off x="6406102" y="2775950"/>
          <a:ext cx="14400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3616163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67956"/>
                  </a:ext>
                </a:extLst>
              </a:tr>
            </a:tbl>
          </a:graphicData>
        </a:graphic>
      </p:graphicFrame>
      <p:graphicFrame>
        <p:nvGraphicFramePr>
          <p:cNvPr id="22" name="表格 21">
            <a:extLst>
              <a:ext uri="{FF2B5EF4-FFF2-40B4-BE49-F238E27FC236}">
                <a16:creationId xmlns:a16="http://schemas.microsoft.com/office/drawing/2014/main" id="{43C30B52-9178-4CC6-8D0E-A4B7E3E68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903545"/>
              </p:ext>
            </p:extLst>
          </p:nvPr>
        </p:nvGraphicFramePr>
        <p:xfrm>
          <a:off x="6558502" y="2928350"/>
          <a:ext cx="14400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3616163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67956"/>
                  </a:ext>
                </a:extLst>
              </a:tr>
            </a:tbl>
          </a:graphicData>
        </a:graphic>
      </p:graphicFrame>
      <p:graphicFrame>
        <p:nvGraphicFramePr>
          <p:cNvPr id="23" name="表格 22">
            <a:extLst>
              <a:ext uri="{FF2B5EF4-FFF2-40B4-BE49-F238E27FC236}">
                <a16:creationId xmlns:a16="http://schemas.microsoft.com/office/drawing/2014/main" id="{EDA008B3-5A81-43ED-BF59-347C93402A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616254"/>
              </p:ext>
            </p:extLst>
          </p:nvPr>
        </p:nvGraphicFramePr>
        <p:xfrm>
          <a:off x="6710902" y="3080750"/>
          <a:ext cx="14400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3616163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6795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A41774C2-1068-4900-9BAA-6C825003E7FA}"/>
                  </a:ext>
                </a:extLst>
              </p:cNvPr>
              <p:cNvSpPr txBox="1"/>
              <p:nvPr/>
            </p:nvSpPr>
            <p:spPr>
              <a:xfrm>
                <a:off x="5735803" y="1029863"/>
                <a:ext cx="2557944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×3×2×4=72</m:t>
                      </m:r>
                    </m:oMath>
                  </m:oMathPara>
                </a14:m>
                <a:endParaRPr lang="en-US" altLang="zh-TW" sz="2400" dirty="0"/>
              </a:p>
              <a:p>
                <a:pPr algn="ctr"/>
                <a:r>
                  <a:rPr lang="zh-TW" altLang="en-US" sz="2400" dirty="0"/>
                  <a:t> </a:t>
                </a:r>
                <a:r>
                  <a:rPr lang="en-US" altLang="zh-TW" sz="2400" dirty="0"/>
                  <a:t>parameters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A41774C2-1068-4900-9BAA-6C825003E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803" y="1029863"/>
                <a:ext cx="2557944" cy="738664"/>
              </a:xfrm>
              <a:prstGeom prst="rect">
                <a:avLst/>
              </a:prstGeom>
              <a:blipFill>
                <a:blip r:embed="rId3"/>
                <a:stretch>
                  <a:fillRect l="-3571" r="-1190" b="-239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字方塊 24">
            <a:extLst>
              <a:ext uri="{FF2B5EF4-FFF2-40B4-BE49-F238E27FC236}">
                <a16:creationId xmlns:a16="http://schemas.microsoft.com/office/drawing/2014/main" id="{53BFC505-C000-4809-8086-A8AB2008265B}"/>
              </a:ext>
            </a:extLst>
          </p:cNvPr>
          <p:cNvSpPr txBox="1"/>
          <p:nvPr/>
        </p:nvSpPr>
        <p:spPr>
          <a:xfrm>
            <a:off x="775492" y="1451430"/>
            <a:ext cx="2722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Input feature map</a:t>
            </a:r>
            <a:endParaRPr lang="zh-TW" altLang="en-US" sz="2400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5D02E728-5763-4429-A18C-D989353499C3}"/>
              </a:ext>
            </a:extLst>
          </p:cNvPr>
          <p:cNvSpPr txBox="1"/>
          <p:nvPr/>
        </p:nvSpPr>
        <p:spPr>
          <a:xfrm>
            <a:off x="690145" y="4944905"/>
            <a:ext cx="2722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2 channels</a:t>
            </a:r>
            <a:endParaRPr lang="zh-TW" altLang="en-US" sz="2400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20AFA454-28B9-497D-B15F-69C7C1261B6C}"/>
              </a:ext>
            </a:extLst>
          </p:cNvPr>
          <p:cNvSpPr/>
          <p:nvPr/>
        </p:nvSpPr>
        <p:spPr>
          <a:xfrm>
            <a:off x="3764500" y="745958"/>
            <a:ext cx="1768643" cy="5943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213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221DD31-C541-4C06-85CF-FF3B92503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773571"/>
              </p:ext>
            </p:extLst>
          </p:nvPr>
        </p:nvGraphicFramePr>
        <p:xfrm>
          <a:off x="1291389" y="1592296"/>
          <a:ext cx="216000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36161630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23158501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6401155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6795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3208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822981"/>
                  </a:ext>
                </a:extLst>
              </a:tr>
            </a:tbl>
          </a:graphicData>
        </a:graphic>
      </p:graphicFrame>
      <p:sp>
        <p:nvSpPr>
          <p:cNvPr id="19" name="矩形 18">
            <a:extLst>
              <a:ext uri="{FF2B5EF4-FFF2-40B4-BE49-F238E27FC236}">
                <a16:creationId xmlns:a16="http://schemas.microsoft.com/office/drawing/2014/main" id="{85F739C8-2CC5-4BEE-9C42-2BCAC60EFE36}"/>
              </a:ext>
            </a:extLst>
          </p:cNvPr>
          <p:cNvSpPr/>
          <p:nvPr/>
        </p:nvSpPr>
        <p:spPr>
          <a:xfrm>
            <a:off x="208601" y="72738"/>
            <a:ext cx="6041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 err="1"/>
              <a:t>Depthwise</a:t>
            </a:r>
            <a:r>
              <a:rPr lang="en-US" altLang="zh-TW" sz="3200" b="1" i="1" u="sng" dirty="0"/>
              <a:t> Separable Convolution </a:t>
            </a:r>
            <a:endParaRPr lang="zh-TW" altLang="en-US" sz="3200" b="1" i="1" u="sng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20CA53B-C62D-4356-BF0C-0AFCA32BF614}"/>
              </a:ext>
            </a:extLst>
          </p:cNvPr>
          <p:cNvSpPr/>
          <p:nvPr/>
        </p:nvSpPr>
        <p:spPr>
          <a:xfrm>
            <a:off x="208601" y="750449"/>
            <a:ext cx="3464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1. </a:t>
            </a:r>
            <a:r>
              <a:rPr lang="en-US" altLang="zh-TW" sz="2400" dirty="0" err="1"/>
              <a:t>Depthwise</a:t>
            </a:r>
            <a:r>
              <a:rPr lang="en-US" altLang="zh-TW" sz="2400" dirty="0"/>
              <a:t> Convolution </a:t>
            </a:r>
            <a:endParaRPr lang="zh-TW" altLang="en-US" sz="2400" dirty="0"/>
          </a:p>
        </p:txBody>
      </p:sp>
      <p:graphicFrame>
        <p:nvGraphicFramePr>
          <p:cNvPr id="26" name="表格 25">
            <a:extLst>
              <a:ext uri="{FF2B5EF4-FFF2-40B4-BE49-F238E27FC236}">
                <a16:creationId xmlns:a16="http://schemas.microsoft.com/office/drawing/2014/main" id="{F0F8F168-C57F-465F-A268-A744784536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66114"/>
              </p:ext>
            </p:extLst>
          </p:nvPr>
        </p:nvGraphicFramePr>
        <p:xfrm>
          <a:off x="4406620" y="1597859"/>
          <a:ext cx="10800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</a:tbl>
          </a:graphicData>
        </a:graphic>
      </p:graphicFrame>
      <p:graphicFrame>
        <p:nvGraphicFramePr>
          <p:cNvPr id="28" name="表格 27">
            <a:extLst>
              <a:ext uri="{FF2B5EF4-FFF2-40B4-BE49-F238E27FC236}">
                <a16:creationId xmlns:a16="http://schemas.microsoft.com/office/drawing/2014/main" id="{33D27C96-F3DB-46D1-B059-7097F13583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530278"/>
              </p:ext>
            </p:extLst>
          </p:nvPr>
        </p:nvGraphicFramePr>
        <p:xfrm>
          <a:off x="6441851" y="2002162"/>
          <a:ext cx="14400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3616163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67956"/>
                  </a:ext>
                </a:extLst>
              </a:tr>
            </a:tbl>
          </a:graphicData>
        </a:graphic>
      </p:graphicFrame>
      <p:graphicFrame>
        <p:nvGraphicFramePr>
          <p:cNvPr id="29" name="表格 28">
            <a:extLst>
              <a:ext uri="{FF2B5EF4-FFF2-40B4-BE49-F238E27FC236}">
                <a16:creationId xmlns:a16="http://schemas.microsoft.com/office/drawing/2014/main" id="{552B3102-6BAD-4F6B-982B-0451CFAA5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46251"/>
              </p:ext>
            </p:extLst>
          </p:nvPr>
        </p:nvGraphicFramePr>
        <p:xfrm>
          <a:off x="4406620" y="2886082"/>
          <a:ext cx="10800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</a:tbl>
          </a:graphicData>
        </a:graphic>
      </p:graphicFrame>
      <p:graphicFrame>
        <p:nvGraphicFramePr>
          <p:cNvPr id="30" name="表格 29">
            <a:extLst>
              <a:ext uri="{FF2B5EF4-FFF2-40B4-BE49-F238E27FC236}">
                <a16:creationId xmlns:a16="http://schemas.microsoft.com/office/drawing/2014/main" id="{715C5AAA-F423-4789-BE58-0137A3297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646995"/>
              </p:ext>
            </p:extLst>
          </p:nvPr>
        </p:nvGraphicFramePr>
        <p:xfrm>
          <a:off x="6594251" y="2154562"/>
          <a:ext cx="14400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3616163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67956"/>
                  </a:ext>
                </a:extLst>
              </a:tr>
            </a:tbl>
          </a:graphicData>
        </a:graphic>
      </p:graphicFrame>
      <p:sp>
        <p:nvSpPr>
          <p:cNvPr id="47" name="文字方塊 46">
            <a:extLst>
              <a:ext uri="{FF2B5EF4-FFF2-40B4-BE49-F238E27FC236}">
                <a16:creationId xmlns:a16="http://schemas.microsoft.com/office/drawing/2014/main" id="{BAC6FAFC-4158-4F0B-9EF9-7EEA0A0DD8CD}"/>
              </a:ext>
            </a:extLst>
          </p:cNvPr>
          <p:cNvSpPr txBox="1"/>
          <p:nvPr/>
        </p:nvSpPr>
        <p:spPr>
          <a:xfrm>
            <a:off x="1165385" y="5029308"/>
            <a:ext cx="6181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Each filter only considers one channel.</a:t>
            </a:r>
            <a:endParaRPr lang="zh-TW" altLang="en-US" sz="2400" dirty="0"/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2321A9A6-3BA6-4696-93A4-D13E28C1D436}"/>
              </a:ext>
            </a:extLst>
          </p:cNvPr>
          <p:cNvSpPr txBox="1"/>
          <p:nvPr/>
        </p:nvSpPr>
        <p:spPr>
          <a:xfrm>
            <a:off x="1165386" y="4456208"/>
            <a:ext cx="6181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Filter number = Input channel number  </a:t>
            </a:r>
            <a:endParaRPr lang="zh-TW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1708A96D-2FD3-4734-A445-0B0207E92D87}"/>
                  </a:ext>
                </a:extLst>
              </p:cNvPr>
              <p:cNvSpPr txBox="1"/>
              <p:nvPr/>
            </p:nvSpPr>
            <p:spPr>
              <a:xfrm>
                <a:off x="1165385" y="5602408"/>
                <a:ext cx="61818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The filters are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matrices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1708A96D-2FD3-4734-A445-0B0207E92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385" y="5602408"/>
                <a:ext cx="6181897" cy="461665"/>
              </a:xfrm>
              <a:prstGeom prst="rect">
                <a:avLst/>
              </a:prstGeom>
              <a:blipFill>
                <a:blip r:embed="rId3"/>
                <a:stretch>
                  <a:fillRect l="-1282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8" name="表格 57">
            <a:extLst>
              <a:ext uri="{FF2B5EF4-FFF2-40B4-BE49-F238E27FC236}">
                <a16:creationId xmlns:a16="http://schemas.microsoft.com/office/drawing/2014/main" id="{CD26805A-3DF3-46DE-904A-30224F97C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482169"/>
              </p:ext>
            </p:extLst>
          </p:nvPr>
        </p:nvGraphicFramePr>
        <p:xfrm>
          <a:off x="1291389" y="1592296"/>
          <a:ext cx="10800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</a:tbl>
          </a:graphicData>
        </a:graphic>
      </p:graphicFrame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FA89DF6E-3DCB-446B-BF33-CABA537288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290790"/>
              </p:ext>
            </p:extLst>
          </p:nvPr>
        </p:nvGraphicFramePr>
        <p:xfrm>
          <a:off x="1443789" y="1762925"/>
          <a:ext cx="216000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36161630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23158501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6401155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6795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3208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822981"/>
                  </a:ext>
                </a:extLst>
              </a:tr>
            </a:tbl>
          </a:graphicData>
        </a:graphic>
      </p:graphicFrame>
      <p:graphicFrame>
        <p:nvGraphicFramePr>
          <p:cNvPr id="53" name="表格 52">
            <a:extLst>
              <a:ext uri="{FF2B5EF4-FFF2-40B4-BE49-F238E27FC236}">
                <a16:creationId xmlns:a16="http://schemas.microsoft.com/office/drawing/2014/main" id="{927A5D2D-042D-4FA4-B452-ECF643A0C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315213"/>
              </p:ext>
            </p:extLst>
          </p:nvPr>
        </p:nvGraphicFramePr>
        <p:xfrm>
          <a:off x="1443789" y="1762925"/>
          <a:ext cx="10800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</a:tbl>
          </a:graphicData>
        </a:graphic>
      </p:graphicFrame>
      <p:graphicFrame>
        <p:nvGraphicFramePr>
          <p:cNvPr id="55" name="表格 54">
            <a:extLst>
              <a:ext uri="{FF2B5EF4-FFF2-40B4-BE49-F238E27FC236}">
                <a16:creationId xmlns:a16="http://schemas.microsoft.com/office/drawing/2014/main" id="{82EEE4ED-F67A-43E7-9800-FA9D4B1B9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479122"/>
              </p:ext>
            </p:extLst>
          </p:nvPr>
        </p:nvGraphicFramePr>
        <p:xfrm>
          <a:off x="1448967" y="2126932"/>
          <a:ext cx="10800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</a:tbl>
          </a:graphicData>
        </a:graphic>
      </p:graphicFrame>
      <p:graphicFrame>
        <p:nvGraphicFramePr>
          <p:cNvPr id="56" name="表格 55">
            <a:extLst>
              <a:ext uri="{FF2B5EF4-FFF2-40B4-BE49-F238E27FC236}">
                <a16:creationId xmlns:a16="http://schemas.microsoft.com/office/drawing/2014/main" id="{11BD13F3-5002-4BE3-9428-41F4EF1B7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776635"/>
              </p:ext>
            </p:extLst>
          </p:nvPr>
        </p:nvGraphicFramePr>
        <p:xfrm>
          <a:off x="1443789" y="2504943"/>
          <a:ext cx="10800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</a:tbl>
          </a:graphicData>
        </a:graphic>
      </p:graphicFrame>
      <p:graphicFrame>
        <p:nvGraphicFramePr>
          <p:cNvPr id="57" name="表格 56">
            <a:extLst>
              <a:ext uri="{FF2B5EF4-FFF2-40B4-BE49-F238E27FC236}">
                <a16:creationId xmlns:a16="http://schemas.microsoft.com/office/drawing/2014/main" id="{61ACE105-053A-4238-99DE-D3EF3558AD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719796"/>
              </p:ext>
            </p:extLst>
          </p:nvPr>
        </p:nvGraphicFramePr>
        <p:xfrm>
          <a:off x="1454145" y="2845111"/>
          <a:ext cx="10800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</a:tbl>
          </a:graphicData>
        </a:graphic>
      </p:graphicFrame>
      <p:sp>
        <p:nvSpPr>
          <p:cNvPr id="62" name="文字方塊 61">
            <a:extLst>
              <a:ext uri="{FF2B5EF4-FFF2-40B4-BE49-F238E27FC236}">
                <a16:creationId xmlns:a16="http://schemas.microsoft.com/office/drawing/2014/main" id="{237CAE58-0936-4FE2-869E-AEE10DA3B24B}"/>
              </a:ext>
            </a:extLst>
          </p:cNvPr>
          <p:cNvSpPr txBox="1"/>
          <p:nvPr/>
        </p:nvSpPr>
        <p:spPr>
          <a:xfrm>
            <a:off x="1145929" y="6181088"/>
            <a:ext cx="6181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There is no interaction between channels.</a:t>
            </a:r>
            <a:endParaRPr lang="zh-TW" altLang="en-US" sz="2400" dirty="0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36109962-B7D8-45A4-8DF2-117E3D79C3F6}"/>
              </a:ext>
            </a:extLst>
          </p:cNvPr>
          <p:cNvCxnSpPr/>
          <p:nvPr/>
        </p:nvCxnSpPr>
        <p:spPr>
          <a:xfrm flipH="1" flipV="1">
            <a:off x="3672754" y="3224212"/>
            <a:ext cx="733866" cy="24099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手繪多邊形: 圖案 8">
            <a:extLst>
              <a:ext uri="{FF2B5EF4-FFF2-40B4-BE49-F238E27FC236}">
                <a16:creationId xmlns:a16="http://schemas.microsoft.com/office/drawing/2014/main" id="{20133854-5A38-4AF7-8A69-60AEDD31D438}"/>
              </a:ext>
            </a:extLst>
          </p:cNvPr>
          <p:cNvSpPr/>
          <p:nvPr/>
        </p:nvSpPr>
        <p:spPr>
          <a:xfrm>
            <a:off x="3482502" y="1400456"/>
            <a:ext cx="894945" cy="214335"/>
          </a:xfrm>
          <a:custGeom>
            <a:avLst/>
            <a:gdLst>
              <a:gd name="connsiteX0" fmla="*/ 894945 w 894945"/>
              <a:gd name="connsiteY0" fmla="*/ 214335 h 214335"/>
              <a:gd name="connsiteX1" fmla="*/ 389107 w 894945"/>
              <a:gd name="connsiteY1" fmla="*/ 327 h 214335"/>
              <a:gd name="connsiteX2" fmla="*/ 0 w 894945"/>
              <a:gd name="connsiteY2" fmla="*/ 175425 h 214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4945" h="214335">
                <a:moveTo>
                  <a:pt x="894945" y="214335"/>
                </a:moveTo>
                <a:cubicBezTo>
                  <a:pt x="716604" y="110573"/>
                  <a:pt x="538264" y="6812"/>
                  <a:pt x="389107" y="327"/>
                </a:cubicBezTo>
                <a:cubicBezTo>
                  <a:pt x="239949" y="-6158"/>
                  <a:pt x="119974" y="84633"/>
                  <a:pt x="0" y="175425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210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11806 -0.0002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0.11806 -0.0002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0.11806 -0.0002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0.11805 -0.0002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0.11806 -0.0002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1" grpId="0"/>
      <p:bldP spid="52" grpId="0"/>
      <p:bldP spid="62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221DD31-C541-4C06-85CF-FF3B92503ED3}"/>
              </a:ext>
            </a:extLst>
          </p:cNvPr>
          <p:cNvGraphicFramePr>
            <a:graphicFrameLocks noGrp="1"/>
          </p:cNvGraphicFramePr>
          <p:nvPr/>
        </p:nvGraphicFramePr>
        <p:xfrm>
          <a:off x="1291389" y="1592296"/>
          <a:ext cx="216000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36161630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23158501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6401155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6795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3208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822981"/>
                  </a:ext>
                </a:extLst>
              </a:tr>
            </a:tbl>
          </a:graphicData>
        </a:graphic>
      </p:graphicFrame>
      <p:sp>
        <p:nvSpPr>
          <p:cNvPr id="19" name="矩形 18">
            <a:extLst>
              <a:ext uri="{FF2B5EF4-FFF2-40B4-BE49-F238E27FC236}">
                <a16:creationId xmlns:a16="http://schemas.microsoft.com/office/drawing/2014/main" id="{85F739C8-2CC5-4BEE-9C42-2BCAC60EFE36}"/>
              </a:ext>
            </a:extLst>
          </p:cNvPr>
          <p:cNvSpPr/>
          <p:nvPr/>
        </p:nvSpPr>
        <p:spPr>
          <a:xfrm>
            <a:off x="208601" y="72738"/>
            <a:ext cx="6041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 err="1"/>
              <a:t>Depthwise</a:t>
            </a:r>
            <a:r>
              <a:rPr lang="en-US" altLang="zh-TW" sz="3200" b="1" i="1" u="sng" dirty="0"/>
              <a:t> Separable Convolution </a:t>
            </a:r>
            <a:endParaRPr lang="zh-TW" altLang="en-US" sz="3200" b="1" i="1" u="sng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20CA53B-C62D-4356-BF0C-0AFCA32BF614}"/>
              </a:ext>
            </a:extLst>
          </p:cNvPr>
          <p:cNvSpPr/>
          <p:nvPr/>
        </p:nvSpPr>
        <p:spPr>
          <a:xfrm>
            <a:off x="208601" y="750449"/>
            <a:ext cx="3464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1. </a:t>
            </a:r>
            <a:r>
              <a:rPr lang="en-US" altLang="zh-TW" sz="2400" dirty="0" err="1"/>
              <a:t>Depthwise</a:t>
            </a:r>
            <a:r>
              <a:rPr lang="en-US" altLang="zh-TW" sz="2400" dirty="0"/>
              <a:t> Convolution </a:t>
            </a:r>
            <a:endParaRPr lang="zh-TW" altLang="en-US" sz="2400" dirty="0"/>
          </a:p>
        </p:txBody>
      </p:sp>
      <p:graphicFrame>
        <p:nvGraphicFramePr>
          <p:cNvPr id="26" name="表格 25">
            <a:extLst>
              <a:ext uri="{FF2B5EF4-FFF2-40B4-BE49-F238E27FC236}">
                <a16:creationId xmlns:a16="http://schemas.microsoft.com/office/drawing/2014/main" id="{F0F8F168-C57F-465F-A268-A744784536DC}"/>
              </a:ext>
            </a:extLst>
          </p:cNvPr>
          <p:cNvGraphicFramePr>
            <a:graphicFrameLocks noGrp="1"/>
          </p:cNvGraphicFramePr>
          <p:nvPr/>
        </p:nvGraphicFramePr>
        <p:xfrm>
          <a:off x="4406620" y="1597859"/>
          <a:ext cx="10800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</a:tbl>
          </a:graphicData>
        </a:graphic>
      </p:graphicFrame>
      <p:graphicFrame>
        <p:nvGraphicFramePr>
          <p:cNvPr id="28" name="表格 27">
            <a:extLst>
              <a:ext uri="{FF2B5EF4-FFF2-40B4-BE49-F238E27FC236}">
                <a16:creationId xmlns:a16="http://schemas.microsoft.com/office/drawing/2014/main" id="{33D27C96-F3DB-46D1-B059-7097F13583A8}"/>
              </a:ext>
            </a:extLst>
          </p:cNvPr>
          <p:cNvGraphicFramePr>
            <a:graphicFrameLocks noGrp="1"/>
          </p:cNvGraphicFramePr>
          <p:nvPr/>
        </p:nvGraphicFramePr>
        <p:xfrm>
          <a:off x="6441851" y="2002162"/>
          <a:ext cx="14400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3616163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67956"/>
                  </a:ext>
                </a:extLst>
              </a:tr>
            </a:tbl>
          </a:graphicData>
        </a:graphic>
      </p:graphicFrame>
      <p:graphicFrame>
        <p:nvGraphicFramePr>
          <p:cNvPr id="29" name="表格 28">
            <a:extLst>
              <a:ext uri="{FF2B5EF4-FFF2-40B4-BE49-F238E27FC236}">
                <a16:creationId xmlns:a16="http://schemas.microsoft.com/office/drawing/2014/main" id="{552B3102-6BAD-4F6B-982B-0451CFAA5362}"/>
              </a:ext>
            </a:extLst>
          </p:cNvPr>
          <p:cNvGraphicFramePr>
            <a:graphicFrameLocks noGrp="1"/>
          </p:cNvGraphicFramePr>
          <p:nvPr/>
        </p:nvGraphicFramePr>
        <p:xfrm>
          <a:off x="4406620" y="2886082"/>
          <a:ext cx="10800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</a:tbl>
          </a:graphicData>
        </a:graphic>
      </p:graphicFrame>
      <p:graphicFrame>
        <p:nvGraphicFramePr>
          <p:cNvPr id="30" name="表格 29">
            <a:extLst>
              <a:ext uri="{FF2B5EF4-FFF2-40B4-BE49-F238E27FC236}">
                <a16:creationId xmlns:a16="http://schemas.microsoft.com/office/drawing/2014/main" id="{715C5AAA-F423-4789-BE58-0137A32979BF}"/>
              </a:ext>
            </a:extLst>
          </p:cNvPr>
          <p:cNvGraphicFramePr>
            <a:graphicFrameLocks noGrp="1"/>
          </p:cNvGraphicFramePr>
          <p:nvPr/>
        </p:nvGraphicFramePr>
        <p:xfrm>
          <a:off x="6594251" y="2154562"/>
          <a:ext cx="14400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3616163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67956"/>
                  </a:ext>
                </a:extLst>
              </a:tr>
            </a:tbl>
          </a:graphicData>
        </a:graphic>
      </p:graphicFrame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FA89DF6E-3DCB-446B-BF33-CABA53728877}"/>
              </a:ext>
            </a:extLst>
          </p:cNvPr>
          <p:cNvGraphicFramePr>
            <a:graphicFrameLocks noGrp="1"/>
          </p:cNvGraphicFramePr>
          <p:nvPr/>
        </p:nvGraphicFramePr>
        <p:xfrm>
          <a:off x="1443789" y="1762925"/>
          <a:ext cx="216000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36161630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23158501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6401155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6795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3208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822981"/>
                  </a:ext>
                </a:extLst>
              </a:tr>
            </a:tbl>
          </a:graphicData>
        </a:graphic>
      </p:graphicFrame>
      <p:sp>
        <p:nvSpPr>
          <p:cNvPr id="22" name="矩形 21">
            <a:extLst>
              <a:ext uri="{FF2B5EF4-FFF2-40B4-BE49-F238E27FC236}">
                <a16:creationId xmlns:a16="http://schemas.microsoft.com/office/drawing/2014/main" id="{13D22599-A58F-4ECA-BC48-394630E9C9A0}"/>
              </a:ext>
            </a:extLst>
          </p:cNvPr>
          <p:cNvSpPr/>
          <p:nvPr/>
        </p:nvSpPr>
        <p:spPr>
          <a:xfrm>
            <a:off x="244697" y="4046631"/>
            <a:ext cx="3344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2. Pointwise Convolution </a:t>
            </a:r>
            <a:endParaRPr lang="zh-TW" altLang="en-US" sz="2400" dirty="0"/>
          </a:p>
        </p:txBody>
      </p:sp>
      <p:graphicFrame>
        <p:nvGraphicFramePr>
          <p:cNvPr id="23" name="表格 22">
            <a:extLst>
              <a:ext uri="{FF2B5EF4-FFF2-40B4-BE49-F238E27FC236}">
                <a16:creationId xmlns:a16="http://schemas.microsoft.com/office/drawing/2014/main" id="{E07FAD81-07C5-4436-8E08-C8BD467BF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543063"/>
              </p:ext>
            </p:extLst>
          </p:nvPr>
        </p:nvGraphicFramePr>
        <p:xfrm>
          <a:off x="2048333" y="4678731"/>
          <a:ext cx="14400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3616163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67956"/>
                  </a:ext>
                </a:extLst>
              </a:tr>
            </a:tbl>
          </a:graphicData>
        </a:graphic>
      </p:graphicFrame>
      <p:graphicFrame>
        <p:nvGraphicFramePr>
          <p:cNvPr id="25" name="表格 24">
            <a:extLst>
              <a:ext uri="{FF2B5EF4-FFF2-40B4-BE49-F238E27FC236}">
                <a16:creationId xmlns:a16="http://schemas.microsoft.com/office/drawing/2014/main" id="{BC074FE7-EC9D-4B5F-93EA-A4CFDFCCD9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717649"/>
              </p:ext>
            </p:extLst>
          </p:nvPr>
        </p:nvGraphicFramePr>
        <p:xfrm>
          <a:off x="4451500" y="4421077"/>
          <a:ext cx="3600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</a:tbl>
          </a:graphicData>
        </a:graphic>
      </p:graphicFrame>
      <p:graphicFrame>
        <p:nvGraphicFramePr>
          <p:cNvPr id="27" name="表格 26">
            <a:extLst>
              <a:ext uri="{FF2B5EF4-FFF2-40B4-BE49-F238E27FC236}">
                <a16:creationId xmlns:a16="http://schemas.microsoft.com/office/drawing/2014/main" id="{0072130F-FAD3-4109-8367-F64F2B04A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619116"/>
              </p:ext>
            </p:extLst>
          </p:nvPr>
        </p:nvGraphicFramePr>
        <p:xfrm>
          <a:off x="4603900" y="4573477"/>
          <a:ext cx="3600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</a:tbl>
          </a:graphicData>
        </a:graphic>
      </p:graphicFrame>
      <p:graphicFrame>
        <p:nvGraphicFramePr>
          <p:cNvPr id="31" name="表格 30">
            <a:extLst>
              <a:ext uri="{FF2B5EF4-FFF2-40B4-BE49-F238E27FC236}">
                <a16:creationId xmlns:a16="http://schemas.microsoft.com/office/drawing/2014/main" id="{809128C6-E200-4FBF-80CB-4E698273F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470597"/>
              </p:ext>
            </p:extLst>
          </p:nvPr>
        </p:nvGraphicFramePr>
        <p:xfrm>
          <a:off x="4439537" y="4996366"/>
          <a:ext cx="3600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</a:tbl>
          </a:graphicData>
        </a:graphic>
      </p:graphicFrame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93BF544A-1E9F-4AF0-A20F-8F454BA83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805722"/>
              </p:ext>
            </p:extLst>
          </p:nvPr>
        </p:nvGraphicFramePr>
        <p:xfrm>
          <a:off x="4450204" y="5605966"/>
          <a:ext cx="3600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</a:tbl>
          </a:graphicData>
        </a:graphic>
      </p:graphicFrame>
      <p:graphicFrame>
        <p:nvGraphicFramePr>
          <p:cNvPr id="33" name="表格 32">
            <a:extLst>
              <a:ext uri="{FF2B5EF4-FFF2-40B4-BE49-F238E27FC236}">
                <a16:creationId xmlns:a16="http://schemas.microsoft.com/office/drawing/2014/main" id="{4DB57F70-0C07-49EA-AF8A-9998B319B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19596"/>
              </p:ext>
            </p:extLst>
          </p:nvPr>
        </p:nvGraphicFramePr>
        <p:xfrm>
          <a:off x="4450204" y="6106616"/>
          <a:ext cx="3600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</a:tbl>
          </a:graphicData>
        </a:graphic>
      </p:graphicFrame>
      <p:graphicFrame>
        <p:nvGraphicFramePr>
          <p:cNvPr id="34" name="表格 33">
            <a:extLst>
              <a:ext uri="{FF2B5EF4-FFF2-40B4-BE49-F238E27FC236}">
                <a16:creationId xmlns:a16="http://schemas.microsoft.com/office/drawing/2014/main" id="{8EA75647-D17E-4790-B8A3-0EEF1877CB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95735"/>
              </p:ext>
            </p:extLst>
          </p:nvPr>
        </p:nvGraphicFramePr>
        <p:xfrm>
          <a:off x="4591937" y="5148766"/>
          <a:ext cx="3600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</a:tbl>
          </a:graphicData>
        </a:graphic>
      </p:graphicFrame>
      <p:graphicFrame>
        <p:nvGraphicFramePr>
          <p:cNvPr id="35" name="表格 34">
            <a:extLst>
              <a:ext uri="{FF2B5EF4-FFF2-40B4-BE49-F238E27FC236}">
                <a16:creationId xmlns:a16="http://schemas.microsoft.com/office/drawing/2014/main" id="{682164AA-157D-4DA7-A58D-7B30CCC67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010202"/>
              </p:ext>
            </p:extLst>
          </p:nvPr>
        </p:nvGraphicFramePr>
        <p:xfrm>
          <a:off x="4602604" y="5758366"/>
          <a:ext cx="3600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</a:tbl>
          </a:graphicData>
        </a:graphic>
      </p:graphicFrame>
      <p:graphicFrame>
        <p:nvGraphicFramePr>
          <p:cNvPr id="36" name="表格 35">
            <a:extLst>
              <a:ext uri="{FF2B5EF4-FFF2-40B4-BE49-F238E27FC236}">
                <a16:creationId xmlns:a16="http://schemas.microsoft.com/office/drawing/2014/main" id="{D208E66F-0D71-4582-BCD2-EE479FB9D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957948"/>
              </p:ext>
            </p:extLst>
          </p:nvPr>
        </p:nvGraphicFramePr>
        <p:xfrm>
          <a:off x="4602604" y="6259016"/>
          <a:ext cx="3600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</a:tbl>
          </a:graphicData>
        </a:graphic>
      </p:graphicFrame>
      <p:graphicFrame>
        <p:nvGraphicFramePr>
          <p:cNvPr id="45" name="表格 44">
            <a:extLst>
              <a:ext uri="{FF2B5EF4-FFF2-40B4-BE49-F238E27FC236}">
                <a16:creationId xmlns:a16="http://schemas.microsoft.com/office/drawing/2014/main" id="{54FC425A-66C8-4502-8772-4A3F7DA721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451517"/>
              </p:ext>
            </p:extLst>
          </p:nvPr>
        </p:nvGraphicFramePr>
        <p:xfrm>
          <a:off x="2048333" y="4689961"/>
          <a:ext cx="3600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</a:tbl>
          </a:graphicData>
        </a:graphic>
      </p:graphicFrame>
      <p:graphicFrame>
        <p:nvGraphicFramePr>
          <p:cNvPr id="50" name="表格 49">
            <a:extLst>
              <a:ext uri="{FF2B5EF4-FFF2-40B4-BE49-F238E27FC236}">
                <a16:creationId xmlns:a16="http://schemas.microsoft.com/office/drawing/2014/main" id="{FE4F1805-7FC1-4367-B1AD-C235F42E75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848878"/>
              </p:ext>
            </p:extLst>
          </p:nvPr>
        </p:nvGraphicFramePr>
        <p:xfrm>
          <a:off x="2048333" y="5046223"/>
          <a:ext cx="3600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</a:tbl>
          </a:graphicData>
        </a:graphic>
      </p:graphicFrame>
      <p:graphicFrame>
        <p:nvGraphicFramePr>
          <p:cNvPr id="63" name="表格 62">
            <a:extLst>
              <a:ext uri="{FF2B5EF4-FFF2-40B4-BE49-F238E27FC236}">
                <a16:creationId xmlns:a16="http://schemas.microsoft.com/office/drawing/2014/main" id="{263075CF-BA70-4D4F-924D-22B63ABDA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450334"/>
              </p:ext>
            </p:extLst>
          </p:nvPr>
        </p:nvGraphicFramePr>
        <p:xfrm>
          <a:off x="2048333" y="5400753"/>
          <a:ext cx="3600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</a:tbl>
          </a:graphicData>
        </a:graphic>
      </p:graphicFrame>
      <p:graphicFrame>
        <p:nvGraphicFramePr>
          <p:cNvPr id="65" name="表格 64">
            <a:extLst>
              <a:ext uri="{FF2B5EF4-FFF2-40B4-BE49-F238E27FC236}">
                <a16:creationId xmlns:a16="http://schemas.microsoft.com/office/drawing/2014/main" id="{CD011AC2-C7A5-4021-844A-E577C1D0D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517615"/>
              </p:ext>
            </p:extLst>
          </p:nvPr>
        </p:nvGraphicFramePr>
        <p:xfrm>
          <a:off x="2046947" y="5766513"/>
          <a:ext cx="3600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</a:tbl>
          </a:graphicData>
        </a:graphic>
      </p:graphicFrame>
      <p:graphicFrame>
        <p:nvGraphicFramePr>
          <p:cNvPr id="24" name="表格 23">
            <a:extLst>
              <a:ext uri="{FF2B5EF4-FFF2-40B4-BE49-F238E27FC236}">
                <a16:creationId xmlns:a16="http://schemas.microsoft.com/office/drawing/2014/main" id="{562535E8-DD5D-4571-8801-81FF764F5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234003"/>
              </p:ext>
            </p:extLst>
          </p:nvPr>
        </p:nvGraphicFramePr>
        <p:xfrm>
          <a:off x="2200733" y="4831131"/>
          <a:ext cx="14400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3616163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67956"/>
                  </a:ext>
                </a:extLst>
              </a:tr>
            </a:tbl>
          </a:graphicData>
        </a:graphic>
      </p:graphicFrame>
      <p:graphicFrame>
        <p:nvGraphicFramePr>
          <p:cNvPr id="46" name="表格 45">
            <a:extLst>
              <a:ext uri="{FF2B5EF4-FFF2-40B4-BE49-F238E27FC236}">
                <a16:creationId xmlns:a16="http://schemas.microsoft.com/office/drawing/2014/main" id="{312795DB-5E23-4C21-968A-5290088D5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79387"/>
              </p:ext>
            </p:extLst>
          </p:nvPr>
        </p:nvGraphicFramePr>
        <p:xfrm>
          <a:off x="2200733" y="4842361"/>
          <a:ext cx="3600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</a:tbl>
          </a:graphicData>
        </a:graphic>
      </p:graphicFrame>
      <p:graphicFrame>
        <p:nvGraphicFramePr>
          <p:cNvPr id="54" name="表格 53">
            <a:extLst>
              <a:ext uri="{FF2B5EF4-FFF2-40B4-BE49-F238E27FC236}">
                <a16:creationId xmlns:a16="http://schemas.microsoft.com/office/drawing/2014/main" id="{66982E1F-A4AA-46C3-8C76-B2B2487710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073508"/>
              </p:ext>
            </p:extLst>
          </p:nvPr>
        </p:nvGraphicFramePr>
        <p:xfrm>
          <a:off x="2200733" y="5198623"/>
          <a:ext cx="3600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</a:tbl>
          </a:graphicData>
        </a:graphic>
      </p:graphicFrame>
      <p:graphicFrame>
        <p:nvGraphicFramePr>
          <p:cNvPr id="64" name="表格 63">
            <a:extLst>
              <a:ext uri="{FF2B5EF4-FFF2-40B4-BE49-F238E27FC236}">
                <a16:creationId xmlns:a16="http://schemas.microsoft.com/office/drawing/2014/main" id="{63B079DB-5561-43DF-975F-B867C82CE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609467"/>
              </p:ext>
            </p:extLst>
          </p:nvPr>
        </p:nvGraphicFramePr>
        <p:xfrm>
          <a:off x="2200733" y="5553153"/>
          <a:ext cx="3600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</a:tbl>
          </a:graphicData>
        </a:graphic>
      </p:graphicFrame>
      <p:graphicFrame>
        <p:nvGraphicFramePr>
          <p:cNvPr id="66" name="表格 65">
            <a:extLst>
              <a:ext uri="{FF2B5EF4-FFF2-40B4-BE49-F238E27FC236}">
                <a16:creationId xmlns:a16="http://schemas.microsoft.com/office/drawing/2014/main" id="{EA29EC1E-ED75-4362-8508-346E772F57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36714"/>
              </p:ext>
            </p:extLst>
          </p:nvPr>
        </p:nvGraphicFramePr>
        <p:xfrm>
          <a:off x="2199347" y="5918913"/>
          <a:ext cx="3600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</a:tbl>
          </a:graphicData>
        </a:graphic>
      </p:graphicFrame>
      <p:graphicFrame>
        <p:nvGraphicFramePr>
          <p:cNvPr id="67" name="表格 66">
            <a:extLst>
              <a:ext uri="{FF2B5EF4-FFF2-40B4-BE49-F238E27FC236}">
                <a16:creationId xmlns:a16="http://schemas.microsoft.com/office/drawing/2014/main" id="{A63F2835-3557-4213-A5EF-BD2FB4A0B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386140"/>
              </p:ext>
            </p:extLst>
          </p:nvPr>
        </p:nvGraphicFramePr>
        <p:xfrm>
          <a:off x="6137051" y="4465371"/>
          <a:ext cx="14400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3616163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67956"/>
                  </a:ext>
                </a:extLst>
              </a:tr>
            </a:tbl>
          </a:graphicData>
        </a:graphic>
      </p:graphicFrame>
      <p:graphicFrame>
        <p:nvGraphicFramePr>
          <p:cNvPr id="68" name="表格 67">
            <a:extLst>
              <a:ext uri="{FF2B5EF4-FFF2-40B4-BE49-F238E27FC236}">
                <a16:creationId xmlns:a16="http://schemas.microsoft.com/office/drawing/2014/main" id="{B1797EC1-23D3-4292-84CC-7473BBC4A1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626549"/>
              </p:ext>
            </p:extLst>
          </p:nvPr>
        </p:nvGraphicFramePr>
        <p:xfrm>
          <a:off x="6289451" y="4617771"/>
          <a:ext cx="14400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3616163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67956"/>
                  </a:ext>
                </a:extLst>
              </a:tr>
            </a:tbl>
          </a:graphicData>
        </a:graphic>
      </p:graphicFrame>
      <p:graphicFrame>
        <p:nvGraphicFramePr>
          <p:cNvPr id="69" name="表格 68">
            <a:extLst>
              <a:ext uri="{FF2B5EF4-FFF2-40B4-BE49-F238E27FC236}">
                <a16:creationId xmlns:a16="http://schemas.microsoft.com/office/drawing/2014/main" id="{B5B38543-C2A7-41C3-AE86-0A13501EA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095497"/>
              </p:ext>
            </p:extLst>
          </p:nvPr>
        </p:nvGraphicFramePr>
        <p:xfrm>
          <a:off x="6441851" y="4770171"/>
          <a:ext cx="14400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3616163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67956"/>
                  </a:ext>
                </a:extLst>
              </a:tr>
            </a:tbl>
          </a:graphicData>
        </a:graphic>
      </p:graphicFrame>
      <p:graphicFrame>
        <p:nvGraphicFramePr>
          <p:cNvPr id="70" name="表格 69">
            <a:extLst>
              <a:ext uri="{FF2B5EF4-FFF2-40B4-BE49-F238E27FC236}">
                <a16:creationId xmlns:a16="http://schemas.microsoft.com/office/drawing/2014/main" id="{7AD8FBD3-3153-422E-9A78-197F3A1595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970401"/>
              </p:ext>
            </p:extLst>
          </p:nvPr>
        </p:nvGraphicFramePr>
        <p:xfrm>
          <a:off x="6594251" y="4922571"/>
          <a:ext cx="14400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3616163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6795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1" name="文字方塊 70">
                <a:extLst>
                  <a:ext uri="{FF2B5EF4-FFF2-40B4-BE49-F238E27FC236}">
                    <a16:creationId xmlns:a16="http://schemas.microsoft.com/office/drawing/2014/main" id="{E717F977-8F7C-4D29-A187-9C024C9C8126}"/>
                  </a:ext>
                </a:extLst>
              </p:cNvPr>
              <p:cNvSpPr txBox="1"/>
              <p:nvPr/>
            </p:nvSpPr>
            <p:spPr>
              <a:xfrm>
                <a:off x="3946813" y="1202631"/>
                <a:ext cx="20315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3×2=18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71" name="文字方塊 70">
                <a:extLst>
                  <a:ext uri="{FF2B5EF4-FFF2-40B4-BE49-F238E27FC236}">
                    <a16:creationId xmlns:a16="http://schemas.microsoft.com/office/drawing/2014/main" id="{E717F977-8F7C-4D29-A187-9C024C9C8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813" y="1202631"/>
                <a:ext cx="2031582" cy="369332"/>
              </a:xfrm>
              <a:prstGeom prst="rect">
                <a:avLst/>
              </a:prstGeom>
              <a:blipFill>
                <a:blip r:embed="rId3"/>
                <a:stretch>
                  <a:fillRect l="-2994" r="-3293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8716C3F7-19C5-4633-B4CE-CDA6F7E366E8}"/>
                  </a:ext>
                </a:extLst>
              </p:cNvPr>
              <p:cNvSpPr txBox="1"/>
              <p:nvPr/>
            </p:nvSpPr>
            <p:spPr>
              <a:xfrm>
                <a:off x="5106549" y="6287758"/>
                <a:ext cx="13353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4=8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8716C3F7-19C5-4633-B4CE-CDA6F7E36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549" y="6287758"/>
                <a:ext cx="1335302" cy="369332"/>
              </a:xfrm>
              <a:prstGeom prst="rect">
                <a:avLst/>
              </a:prstGeom>
              <a:blipFill>
                <a:blip r:embed="rId4"/>
                <a:stretch>
                  <a:fillRect l="-5023" r="-5023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4ADF5A1C-A9F4-4492-975A-3650FDFE23CC}"/>
                  </a:ext>
                </a:extLst>
              </p:cNvPr>
              <p:cNvSpPr txBox="1"/>
              <p:nvPr/>
            </p:nvSpPr>
            <p:spPr>
              <a:xfrm>
                <a:off x="5075107" y="4234625"/>
                <a:ext cx="76520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TW" altLang="en-US" sz="2400" dirty="0"/>
                  <a:t> </a:t>
                </a:r>
                <a:endParaRPr lang="en-US" altLang="zh-TW" sz="2400" dirty="0"/>
              </a:p>
              <a:p>
                <a:pPr algn="ctr"/>
                <a:r>
                  <a:rPr lang="en-US" altLang="zh-TW" sz="2400" dirty="0"/>
                  <a:t>filter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4ADF5A1C-A9F4-4492-975A-3650FDFE2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107" y="4234625"/>
                <a:ext cx="765209" cy="738664"/>
              </a:xfrm>
              <a:prstGeom prst="rect">
                <a:avLst/>
              </a:prstGeom>
              <a:blipFill>
                <a:blip r:embed="rId5"/>
                <a:stretch>
                  <a:fillRect l="-13600" r="-12000" b="-239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988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11753 -0.004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8" y="-23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0.11719 0.0030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 L 0.11753 -0.004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8" y="-23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11719 0.0030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0.11753 -0.004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8" y="-23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0.11719 0.0030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0.11754 -0.0044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8" y="-23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0.11719 0.0030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1" grpId="0"/>
      <p:bldP spid="72" grpId="0"/>
      <p:bldP spid="7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1779CC84-F3B1-48DB-A239-918A5D291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588332"/>
              </p:ext>
            </p:extLst>
          </p:nvPr>
        </p:nvGraphicFramePr>
        <p:xfrm>
          <a:off x="742617" y="3989891"/>
          <a:ext cx="216000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36161630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23158501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6401155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6795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3208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822981"/>
                  </a:ext>
                </a:extLst>
              </a:tr>
            </a:tbl>
          </a:graphicData>
        </a:graphic>
      </p:graphicFrame>
      <p:graphicFrame>
        <p:nvGraphicFramePr>
          <p:cNvPr id="83" name="表格 82">
            <a:extLst>
              <a:ext uri="{FF2B5EF4-FFF2-40B4-BE49-F238E27FC236}">
                <a16:creationId xmlns:a16="http://schemas.microsoft.com/office/drawing/2014/main" id="{EABD16B7-7301-4ECC-8A01-D0B482D34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080196"/>
              </p:ext>
            </p:extLst>
          </p:nvPr>
        </p:nvGraphicFramePr>
        <p:xfrm>
          <a:off x="742617" y="5123629"/>
          <a:ext cx="10800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</a:tbl>
          </a:graphicData>
        </a:graphic>
      </p:graphicFrame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2ADD767A-CAD2-423E-9397-5130DDDAF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822026"/>
              </p:ext>
            </p:extLst>
          </p:nvPr>
        </p:nvGraphicFramePr>
        <p:xfrm>
          <a:off x="3714417" y="4550921"/>
          <a:ext cx="14400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3616163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67956"/>
                  </a:ext>
                </a:extLst>
              </a:tr>
            </a:tbl>
          </a:graphicData>
        </a:graphic>
      </p:graphicFrame>
      <p:graphicFrame>
        <p:nvGraphicFramePr>
          <p:cNvPr id="81" name="表格 80">
            <a:extLst>
              <a:ext uri="{FF2B5EF4-FFF2-40B4-BE49-F238E27FC236}">
                <a16:creationId xmlns:a16="http://schemas.microsoft.com/office/drawing/2014/main" id="{6331B159-AF62-4E47-B50F-451F836C7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446082"/>
              </p:ext>
            </p:extLst>
          </p:nvPr>
        </p:nvGraphicFramePr>
        <p:xfrm>
          <a:off x="3714417" y="5646360"/>
          <a:ext cx="3600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</a:tbl>
          </a:graphicData>
        </a:graphic>
      </p:graphicFrame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9DA62D55-8FD0-4579-8F1D-3A45A3A1E5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051165"/>
              </p:ext>
            </p:extLst>
          </p:nvPr>
        </p:nvGraphicFramePr>
        <p:xfrm>
          <a:off x="742617" y="439420"/>
          <a:ext cx="216000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36161630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23158501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6401155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6795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3208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822981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0EB057C4-8D8F-4CC6-A3E6-4B027BAFF0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424436"/>
              </p:ext>
            </p:extLst>
          </p:nvPr>
        </p:nvGraphicFramePr>
        <p:xfrm>
          <a:off x="742617" y="439420"/>
          <a:ext cx="10800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</a:tbl>
          </a:graphicData>
        </a:graphic>
      </p:graphicFrame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407FD224-4E8D-4B85-8CBC-8164B607D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469222"/>
              </p:ext>
            </p:extLst>
          </p:nvPr>
        </p:nvGraphicFramePr>
        <p:xfrm>
          <a:off x="895017" y="4160520"/>
          <a:ext cx="216000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36161630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23158501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6401155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6795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3208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822981"/>
                  </a:ext>
                </a:extLst>
              </a:tr>
            </a:tbl>
          </a:graphicData>
        </a:graphic>
      </p:graphicFrame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D7DF61FB-F06A-4498-A759-E921952B0C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286894"/>
              </p:ext>
            </p:extLst>
          </p:nvPr>
        </p:nvGraphicFramePr>
        <p:xfrm>
          <a:off x="742617" y="4008120"/>
          <a:ext cx="10800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</a:tbl>
          </a:graphicData>
        </a:graphic>
      </p:graphicFrame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BF4A6310-40CE-44AF-95F4-2F10FCA4D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067702"/>
              </p:ext>
            </p:extLst>
          </p:nvPr>
        </p:nvGraphicFramePr>
        <p:xfrm>
          <a:off x="895017" y="4160520"/>
          <a:ext cx="10800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</a:tbl>
          </a:graphicData>
        </a:graphic>
      </p:graphicFrame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2907B14D-064A-48E3-B5A5-F06965025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876933"/>
              </p:ext>
            </p:extLst>
          </p:nvPr>
        </p:nvGraphicFramePr>
        <p:xfrm>
          <a:off x="3866817" y="4703321"/>
          <a:ext cx="14400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3616163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67956"/>
                  </a:ext>
                </a:extLst>
              </a:tr>
            </a:tbl>
          </a:graphicData>
        </a:graphic>
      </p:graphicFrame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2C357AD9-87EE-42A3-9DF0-2101C53CE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051035"/>
              </p:ext>
            </p:extLst>
          </p:nvPr>
        </p:nvGraphicFramePr>
        <p:xfrm>
          <a:off x="3714417" y="4550921"/>
          <a:ext cx="3600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</a:tbl>
          </a:graphicData>
        </a:graphic>
      </p:graphicFrame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741E0B0E-53A8-4C45-B69A-2BD1880886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419872"/>
              </p:ext>
            </p:extLst>
          </p:nvPr>
        </p:nvGraphicFramePr>
        <p:xfrm>
          <a:off x="3866817" y="4703321"/>
          <a:ext cx="3600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</a:tbl>
          </a:graphicData>
        </a:graphic>
      </p:graphicFrame>
      <p:sp>
        <p:nvSpPr>
          <p:cNvPr id="18" name="橢圓 17">
            <a:extLst>
              <a:ext uri="{FF2B5EF4-FFF2-40B4-BE49-F238E27FC236}">
                <a16:creationId xmlns:a16="http://schemas.microsoft.com/office/drawing/2014/main" id="{1B52D019-A081-4263-A420-13A63820D058}"/>
              </a:ext>
            </a:extLst>
          </p:cNvPr>
          <p:cNvSpPr/>
          <p:nvPr/>
        </p:nvSpPr>
        <p:spPr>
          <a:xfrm>
            <a:off x="5333332" y="409948"/>
            <a:ext cx="546100" cy="5363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475A7947-5B2B-470D-9D76-83B32CEB91EF}"/>
              </a:ext>
            </a:extLst>
          </p:cNvPr>
          <p:cNvSpPr/>
          <p:nvPr/>
        </p:nvSpPr>
        <p:spPr>
          <a:xfrm>
            <a:off x="7577332" y="2809746"/>
            <a:ext cx="546100" cy="5363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B0B56952-65CE-444E-AD5E-FA1671F4DC76}"/>
              </a:ext>
            </a:extLst>
          </p:cNvPr>
          <p:cNvSpPr/>
          <p:nvPr/>
        </p:nvSpPr>
        <p:spPr>
          <a:xfrm>
            <a:off x="6626950" y="2461168"/>
            <a:ext cx="546100" cy="5363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E541AF30-31F2-42AD-B95A-47CAC7757032}"/>
              </a:ext>
            </a:extLst>
          </p:cNvPr>
          <p:cNvSpPr/>
          <p:nvPr/>
        </p:nvSpPr>
        <p:spPr>
          <a:xfrm>
            <a:off x="6626950" y="3256188"/>
            <a:ext cx="546100" cy="53638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DC14031C-CDDA-430D-B493-1E3D47DEB494}"/>
              </a:ext>
            </a:extLst>
          </p:cNvPr>
          <p:cNvCxnSpPr>
            <a:cxnSpLocks/>
          </p:cNvCxnSpPr>
          <p:nvPr/>
        </p:nvCxnSpPr>
        <p:spPr>
          <a:xfrm>
            <a:off x="5879432" y="681728"/>
            <a:ext cx="4699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BC68D1C5-4D5D-4C82-B303-3E65BCAA82B6}"/>
              </a:ext>
            </a:extLst>
          </p:cNvPr>
          <p:cNvCxnSpPr>
            <a:cxnSpLocks/>
          </p:cNvCxnSpPr>
          <p:nvPr/>
        </p:nvCxnSpPr>
        <p:spPr>
          <a:xfrm>
            <a:off x="8123432" y="3104237"/>
            <a:ext cx="4699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1EBF177B-961D-42F1-BA9F-74EEDC573564}"/>
              </a:ext>
            </a:extLst>
          </p:cNvPr>
          <p:cNvCxnSpPr>
            <a:cxnSpLocks/>
          </p:cNvCxnSpPr>
          <p:nvPr/>
        </p:nvCxnSpPr>
        <p:spPr>
          <a:xfrm>
            <a:off x="4863432" y="678142"/>
            <a:ext cx="4699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9D63414D-9B01-486D-8990-804BF1C81AEC}"/>
              </a:ext>
            </a:extLst>
          </p:cNvPr>
          <p:cNvCxnSpPr>
            <a:cxnSpLocks/>
          </p:cNvCxnSpPr>
          <p:nvPr/>
        </p:nvCxnSpPr>
        <p:spPr>
          <a:xfrm>
            <a:off x="6157050" y="2727420"/>
            <a:ext cx="4699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E0AD1183-1123-4A0C-BA77-DB885D70FE72}"/>
              </a:ext>
            </a:extLst>
          </p:cNvPr>
          <p:cNvCxnSpPr>
            <a:cxnSpLocks/>
          </p:cNvCxnSpPr>
          <p:nvPr/>
        </p:nvCxnSpPr>
        <p:spPr>
          <a:xfrm>
            <a:off x="6157050" y="3524382"/>
            <a:ext cx="4699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941ECA33-2166-47A1-8B32-FC6D1868FC87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7107432" y="2755360"/>
            <a:ext cx="469900" cy="3225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E36D4EE6-F651-4508-8094-0C2C39FA5D25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7173050" y="3077940"/>
            <a:ext cx="404282" cy="4397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3DD6003D-EDC8-44D4-9B64-620E7A4AAC58}"/>
              </a:ext>
            </a:extLst>
          </p:cNvPr>
          <p:cNvSpPr txBox="1"/>
          <p:nvPr/>
        </p:nvSpPr>
        <p:spPr>
          <a:xfrm>
            <a:off x="3513332" y="447309"/>
            <a:ext cx="16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18 inputs</a:t>
            </a:r>
            <a:endParaRPr lang="zh-TW" altLang="en-US" sz="2400" dirty="0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D60F452E-FAC2-4B48-8EB4-8901B25A6BFA}"/>
              </a:ext>
            </a:extLst>
          </p:cNvPr>
          <p:cNvSpPr txBox="1"/>
          <p:nvPr/>
        </p:nvSpPr>
        <p:spPr>
          <a:xfrm>
            <a:off x="4493686" y="2508482"/>
            <a:ext cx="16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9 inputs</a:t>
            </a:r>
            <a:endParaRPr lang="zh-TW" altLang="en-US" sz="2400" dirty="0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88358FED-8296-4009-8D10-2C38F920ED37}"/>
              </a:ext>
            </a:extLst>
          </p:cNvPr>
          <p:cNvSpPr txBox="1"/>
          <p:nvPr/>
        </p:nvSpPr>
        <p:spPr>
          <a:xfrm>
            <a:off x="4489450" y="3256188"/>
            <a:ext cx="16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9 inputs</a:t>
            </a:r>
            <a:endParaRPr lang="zh-TW" altLang="en-US" sz="2400" dirty="0"/>
          </a:p>
        </p:txBody>
      </p:sp>
      <p:sp>
        <p:nvSpPr>
          <p:cNvPr id="40" name="橢圓 39">
            <a:extLst>
              <a:ext uri="{FF2B5EF4-FFF2-40B4-BE49-F238E27FC236}">
                <a16:creationId xmlns:a16="http://schemas.microsoft.com/office/drawing/2014/main" id="{9113FBAD-D9AA-4D5F-A0CD-E2D7F4E00D21}"/>
              </a:ext>
            </a:extLst>
          </p:cNvPr>
          <p:cNvSpPr/>
          <p:nvPr/>
        </p:nvSpPr>
        <p:spPr>
          <a:xfrm>
            <a:off x="5333332" y="1096269"/>
            <a:ext cx="546100" cy="5363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7F5C0987-F915-4407-B108-68A3616436BD}"/>
              </a:ext>
            </a:extLst>
          </p:cNvPr>
          <p:cNvCxnSpPr>
            <a:cxnSpLocks/>
          </p:cNvCxnSpPr>
          <p:nvPr/>
        </p:nvCxnSpPr>
        <p:spPr>
          <a:xfrm>
            <a:off x="5879432" y="1368049"/>
            <a:ext cx="4699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04038813-A111-43FD-BF60-8D5FB96984C5}"/>
              </a:ext>
            </a:extLst>
          </p:cNvPr>
          <p:cNvCxnSpPr>
            <a:cxnSpLocks/>
          </p:cNvCxnSpPr>
          <p:nvPr/>
        </p:nvCxnSpPr>
        <p:spPr>
          <a:xfrm>
            <a:off x="4863432" y="1364463"/>
            <a:ext cx="4699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0ADB422C-958F-4BC2-A4AF-1346C04BA846}"/>
              </a:ext>
            </a:extLst>
          </p:cNvPr>
          <p:cNvSpPr txBox="1"/>
          <p:nvPr/>
        </p:nvSpPr>
        <p:spPr>
          <a:xfrm>
            <a:off x="3513332" y="1133630"/>
            <a:ext cx="16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18 inputs</a:t>
            </a:r>
            <a:endParaRPr lang="zh-TW" altLang="en-US" sz="2400" dirty="0"/>
          </a:p>
        </p:txBody>
      </p:sp>
      <p:sp>
        <p:nvSpPr>
          <p:cNvPr id="44" name="橢圓 43">
            <a:extLst>
              <a:ext uri="{FF2B5EF4-FFF2-40B4-BE49-F238E27FC236}">
                <a16:creationId xmlns:a16="http://schemas.microsoft.com/office/drawing/2014/main" id="{275AF657-FB3C-420B-8482-E55407F91D6A}"/>
              </a:ext>
            </a:extLst>
          </p:cNvPr>
          <p:cNvSpPr/>
          <p:nvPr/>
        </p:nvSpPr>
        <p:spPr>
          <a:xfrm>
            <a:off x="7577332" y="3627184"/>
            <a:ext cx="546100" cy="5363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530A2518-8DE4-4241-9DF7-4D936D537461}"/>
              </a:ext>
            </a:extLst>
          </p:cNvPr>
          <p:cNvCxnSpPr>
            <a:cxnSpLocks/>
          </p:cNvCxnSpPr>
          <p:nvPr/>
        </p:nvCxnSpPr>
        <p:spPr>
          <a:xfrm>
            <a:off x="8123432" y="3921675"/>
            <a:ext cx="4699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667921AA-566C-451A-8E23-3F3232DE9EDE}"/>
              </a:ext>
            </a:extLst>
          </p:cNvPr>
          <p:cNvCxnSpPr>
            <a:cxnSpLocks/>
            <a:stCxn id="20" idx="6"/>
            <a:endCxn id="44" idx="2"/>
          </p:cNvCxnSpPr>
          <p:nvPr/>
        </p:nvCxnSpPr>
        <p:spPr>
          <a:xfrm>
            <a:off x="7173050" y="2729362"/>
            <a:ext cx="404282" cy="11660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399A7186-64BE-45EC-AF7C-74DE6DAFC8A9}"/>
              </a:ext>
            </a:extLst>
          </p:cNvPr>
          <p:cNvCxnSpPr>
            <a:cxnSpLocks/>
            <a:stCxn id="21" idx="6"/>
            <a:endCxn id="44" idx="2"/>
          </p:cNvCxnSpPr>
          <p:nvPr/>
        </p:nvCxnSpPr>
        <p:spPr>
          <a:xfrm>
            <a:off x="7173050" y="3524382"/>
            <a:ext cx="404282" cy="3709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>
            <a:extLst>
              <a:ext uri="{FF2B5EF4-FFF2-40B4-BE49-F238E27FC236}">
                <a16:creationId xmlns:a16="http://schemas.microsoft.com/office/drawing/2014/main" id="{9544DB98-00CF-474A-979E-764B4A32F57A}"/>
              </a:ext>
            </a:extLst>
          </p:cNvPr>
          <p:cNvSpPr/>
          <p:nvPr/>
        </p:nvSpPr>
        <p:spPr>
          <a:xfrm>
            <a:off x="761592" y="453832"/>
            <a:ext cx="1069048" cy="10620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6" name="直線接點 55">
            <a:extLst>
              <a:ext uri="{FF2B5EF4-FFF2-40B4-BE49-F238E27FC236}">
                <a16:creationId xmlns:a16="http://schemas.microsoft.com/office/drawing/2014/main" id="{3A0A0D89-A142-451B-A900-AD36913406D7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787875" y="1553324"/>
            <a:ext cx="115081" cy="1706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>
            <a:extLst>
              <a:ext uri="{FF2B5EF4-FFF2-40B4-BE49-F238E27FC236}">
                <a16:creationId xmlns:a16="http://schemas.microsoft.com/office/drawing/2014/main" id="{EA9E4B90-073C-448E-BD90-89934F48E7A2}"/>
              </a:ext>
            </a:extLst>
          </p:cNvPr>
          <p:cNvCxnSpPr>
            <a:cxnSpLocks/>
          </p:cNvCxnSpPr>
          <p:nvPr/>
        </p:nvCxnSpPr>
        <p:spPr>
          <a:xfrm>
            <a:off x="790888" y="456461"/>
            <a:ext cx="115081" cy="1706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>
            <a:extLst>
              <a:ext uri="{FF2B5EF4-FFF2-40B4-BE49-F238E27FC236}">
                <a16:creationId xmlns:a16="http://schemas.microsoft.com/office/drawing/2014/main" id="{0D8371EA-B000-4EDD-AB90-E0766A464742}"/>
              </a:ext>
            </a:extLst>
          </p:cNvPr>
          <p:cNvCxnSpPr>
            <a:cxnSpLocks/>
          </p:cNvCxnSpPr>
          <p:nvPr/>
        </p:nvCxnSpPr>
        <p:spPr>
          <a:xfrm>
            <a:off x="1837265" y="465576"/>
            <a:ext cx="115081" cy="1706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表格 59">
            <a:extLst>
              <a:ext uri="{FF2B5EF4-FFF2-40B4-BE49-F238E27FC236}">
                <a16:creationId xmlns:a16="http://schemas.microsoft.com/office/drawing/2014/main" id="{5CFE7419-2B0B-405D-8CE4-90C6501A36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742018"/>
              </p:ext>
            </p:extLst>
          </p:nvPr>
        </p:nvGraphicFramePr>
        <p:xfrm>
          <a:off x="6715850" y="327122"/>
          <a:ext cx="14400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3616163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67956"/>
                  </a:ext>
                </a:extLst>
              </a:tr>
            </a:tbl>
          </a:graphicData>
        </a:graphic>
      </p:graphicFrame>
      <p:sp>
        <p:nvSpPr>
          <p:cNvPr id="64" name="矩形 63">
            <a:extLst>
              <a:ext uri="{FF2B5EF4-FFF2-40B4-BE49-F238E27FC236}">
                <a16:creationId xmlns:a16="http://schemas.microsoft.com/office/drawing/2014/main" id="{207B1DF7-A7C1-40DC-96F8-7813C4D54D73}"/>
              </a:ext>
            </a:extLst>
          </p:cNvPr>
          <p:cNvSpPr/>
          <p:nvPr/>
        </p:nvSpPr>
        <p:spPr>
          <a:xfrm>
            <a:off x="6715850" y="327122"/>
            <a:ext cx="351978" cy="3371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1" name="表格 60">
            <a:extLst>
              <a:ext uri="{FF2B5EF4-FFF2-40B4-BE49-F238E27FC236}">
                <a16:creationId xmlns:a16="http://schemas.microsoft.com/office/drawing/2014/main" id="{FBC5534A-ED06-481A-9CF8-FAAFEBAED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610611"/>
              </p:ext>
            </p:extLst>
          </p:nvPr>
        </p:nvGraphicFramePr>
        <p:xfrm>
          <a:off x="6868250" y="479522"/>
          <a:ext cx="14400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3616163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67956"/>
                  </a:ext>
                </a:extLst>
              </a:tr>
            </a:tbl>
          </a:graphicData>
        </a:graphic>
      </p:graphicFrame>
      <p:sp>
        <p:nvSpPr>
          <p:cNvPr id="65" name="矩形 64">
            <a:extLst>
              <a:ext uri="{FF2B5EF4-FFF2-40B4-BE49-F238E27FC236}">
                <a16:creationId xmlns:a16="http://schemas.microsoft.com/office/drawing/2014/main" id="{A6D9B0B6-A2B4-4F3C-A1F3-1FF67EB5E765}"/>
              </a:ext>
            </a:extLst>
          </p:cNvPr>
          <p:cNvSpPr/>
          <p:nvPr/>
        </p:nvSpPr>
        <p:spPr>
          <a:xfrm>
            <a:off x="6900000" y="1592801"/>
            <a:ext cx="351978" cy="3371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2" name="表格 61">
            <a:extLst>
              <a:ext uri="{FF2B5EF4-FFF2-40B4-BE49-F238E27FC236}">
                <a16:creationId xmlns:a16="http://schemas.microsoft.com/office/drawing/2014/main" id="{45B13384-7F4A-4D2C-8264-09CCA4C42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867834"/>
              </p:ext>
            </p:extLst>
          </p:nvPr>
        </p:nvGraphicFramePr>
        <p:xfrm>
          <a:off x="7020650" y="631922"/>
          <a:ext cx="14400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3616163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67956"/>
                  </a:ext>
                </a:extLst>
              </a:tr>
            </a:tbl>
          </a:graphicData>
        </a:graphic>
      </p:graphicFrame>
      <p:graphicFrame>
        <p:nvGraphicFramePr>
          <p:cNvPr id="63" name="表格 62">
            <a:extLst>
              <a:ext uri="{FF2B5EF4-FFF2-40B4-BE49-F238E27FC236}">
                <a16:creationId xmlns:a16="http://schemas.microsoft.com/office/drawing/2014/main" id="{57B1C667-C18A-4EAB-9CEF-46780466ED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567417"/>
              </p:ext>
            </p:extLst>
          </p:nvPr>
        </p:nvGraphicFramePr>
        <p:xfrm>
          <a:off x="7173050" y="784322"/>
          <a:ext cx="14400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3616163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67956"/>
                  </a:ext>
                </a:extLst>
              </a:tr>
            </a:tbl>
          </a:graphicData>
        </a:graphic>
      </p:graphicFrame>
      <p:graphicFrame>
        <p:nvGraphicFramePr>
          <p:cNvPr id="66" name="表格 65">
            <a:extLst>
              <a:ext uri="{FF2B5EF4-FFF2-40B4-BE49-F238E27FC236}">
                <a16:creationId xmlns:a16="http://schemas.microsoft.com/office/drawing/2014/main" id="{65C8D2AB-77E9-4393-A7BB-FFEE2DD676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078851"/>
              </p:ext>
            </p:extLst>
          </p:nvPr>
        </p:nvGraphicFramePr>
        <p:xfrm>
          <a:off x="751337" y="1543799"/>
          <a:ext cx="10800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</a:tbl>
          </a:graphicData>
        </a:graphic>
      </p:graphicFrame>
      <p:sp>
        <p:nvSpPr>
          <p:cNvPr id="67" name="矩形 66">
            <a:extLst>
              <a:ext uri="{FF2B5EF4-FFF2-40B4-BE49-F238E27FC236}">
                <a16:creationId xmlns:a16="http://schemas.microsoft.com/office/drawing/2014/main" id="{FF02C0E4-20A9-4594-8FA6-AE69BE435CA0}"/>
              </a:ext>
            </a:extLst>
          </p:cNvPr>
          <p:cNvSpPr/>
          <p:nvPr/>
        </p:nvSpPr>
        <p:spPr>
          <a:xfrm>
            <a:off x="770312" y="1558211"/>
            <a:ext cx="1069048" cy="10620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0" name="直線接點 69">
            <a:extLst>
              <a:ext uri="{FF2B5EF4-FFF2-40B4-BE49-F238E27FC236}">
                <a16:creationId xmlns:a16="http://schemas.microsoft.com/office/drawing/2014/main" id="{EB043E30-11B0-43A1-95FC-F4E959E6759F}"/>
              </a:ext>
            </a:extLst>
          </p:cNvPr>
          <p:cNvCxnSpPr>
            <a:cxnSpLocks/>
          </p:cNvCxnSpPr>
          <p:nvPr/>
        </p:nvCxnSpPr>
        <p:spPr>
          <a:xfrm>
            <a:off x="788656" y="2641079"/>
            <a:ext cx="115081" cy="1706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>
            <a:extLst>
              <a:ext uri="{FF2B5EF4-FFF2-40B4-BE49-F238E27FC236}">
                <a16:creationId xmlns:a16="http://schemas.microsoft.com/office/drawing/2014/main" id="{4935A160-6B76-4FF2-A83C-9D973F10DE0E}"/>
              </a:ext>
            </a:extLst>
          </p:cNvPr>
          <p:cNvCxnSpPr>
            <a:cxnSpLocks/>
          </p:cNvCxnSpPr>
          <p:nvPr/>
        </p:nvCxnSpPr>
        <p:spPr>
          <a:xfrm>
            <a:off x="799608" y="1560840"/>
            <a:ext cx="115081" cy="1706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5B638F1F-0C62-4643-A651-D2D4F54954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223742"/>
              </p:ext>
            </p:extLst>
          </p:nvPr>
        </p:nvGraphicFramePr>
        <p:xfrm>
          <a:off x="902956" y="626673"/>
          <a:ext cx="216000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36161630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23158501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6401155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6795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3208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822981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AA778D50-CFB8-44D8-9FA7-EF14D8185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982344"/>
              </p:ext>
            </p:extLst>
          </p:nvPr>
        </p:nvGraphicFramePr>
        <p:xfrm>
          <a:off x="895017" y="591820"/>
          <a:ext cx="10800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</a:tbl>
          </a:graphicData>
        </a:graphic>
      </p:graphicFrame>
      <p:sp>
        <p:nvSpPr>
          <p:cNvPr id="53" name="矩形 52">
            <a:extLst>
              <a:ext uri="{FF2B5EF4-FFF2-40B4-BE49-F238E27FC236}">
                <a16:creationId xmlns:a16="http://schemas.microsoft.com/office/drawing/2014/main" id="{2818008A-E191-4067-9A76-EB614643ACAE}"/>
              </a:ext>
            </a:extLst>
          </p:cNvPr>
          <p:cNvSpPr/>
          <p:nvPr/>
        </p:nvSpPr>
        <p:spPr>
          <a:xfrm>
            <a:off x="905969" y="627090"/>
            <a:ext cx="1069048" cy="10620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8" name="表格 67">
            <a:extLst>
              <a:ext uri="{FF2B5EF4-FFF2-40B4-BE49-F238E27FC236}">
                <a16:creationId xmlns:a16="http://schemas.microsoft.com/office/drawing/2014/main" id="{9C8C461F-8678-4BCB-843B-19B9056AA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108777"/>
              </p:ext>
            </p:extLst>
          </p:nvPr>
        </p:nvGraphicFramePr>
        <p:xfrm>
          <a:off x="903737" y="1696199"/>
          <a:ext cx="10800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</a:tbl>
          </a:graphicData>
        </a:graphic>
      </p:graphicFrame>
      <p:sp>
        <p:nvSpPr>
          <p:cNvPr id="69" name="矩形 68">
            <a:extLst>
              <a:ext uri="{FF2B5EF4-FFF2-40B4-BE49-F238E27FC236}">
                <a16:creationId xmlns:a16="http://schemas.microsoft.com/office/drawing/2014/main" id="{00D35A1B-3DB9-425B-955F-BCA150BC1558}"/>
              </a:ext>
            </a:extLst>
          </p:cNvPr>
          <p:cNvSpPr/>
          <p:nvPr/>
        </p:nvSpPr>
        <p:spPr>
          <a:xfrm>
            <a:off x="914689" y="1731469"/>
            <a:ext cx="1069048" cy="10620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74" name="表格 73">
            <a:extLst>
              <a:ext uri="{FF2B5EF4-FFF2-40B4-BE49-F238E27FC236}">
                <a16:creationId xmlns:a16="http://schemas.microsoft.com/office/drawing/2014/main" id="{122C90D2-3974-440B-9F8E-524EEFCA0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102949"/>
              </p:ext>
            </p:extLst>
          </p:nvPr>
        </p:nvGraphicFramePr>
        <p:xfrm>
          <a:off x="5995850" y="4398521"/>
          <a:ext cx="14400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3616163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67956"/>
                  </a:ext>
                </a:extLst>
              </a:tr>
            </a:tbl>
          </a:graphicData>
        </a:graphic>
      </p:graphicFrame>
      <p:sp>
        <p:nvSpPr>
          <p:cNvPr id="75" name="矩形 74">
            <a:extLst>
              <a:ext uri="{FF2B5EF4-FFF2-40B4-BE49-F238E27FC236}">
                <a16:creationId xmlns:a16="http://schemas.microsoft.com/office/drawing/2014/main" id="{4CB0B17B-7981-4E18-A767-94BFE15C8951}"/>
              </a:ext>
            </a:extLst>
          </p:cNvPr>
          <p:cNvSpPr/>
          <p:nvPr/>
        </p:nvSpPr>
        <p:spPr>
          <a:xfrm>
            <a:off x="5995850" y="4398521"/>
            <a:ext cx="351978" cy="3371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76" name="表格 75">
            <a:extLst>
              <a:ext uri="{FF2B5EF4-FFF2-40B4-BE49-F238E27FC236}">
                <a16:creationId xmlns:a16="http://schemas.microsoft.com/office/drawing/2014/main" id="{4171F52A-B327-45F4-910A-8E3940C0E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698234"/>
              </p:ext>
            </p:extLst>
          </p:nvPr>
        </p:nvGraphicFramePr>
        <p:xfrm>
          <a:off x="6148250" y="4550921"/>
          <a:ext cx="14400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3616163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67956"/>
                  </a:ext>
                </a:extLst>
              </a:tr>
            </a:tbl>
          </a:graphicData>
        </a:graphic>
      </p:graphicFrame>
      <p:sp>
        <p:nvSpPr>
          <p:cNvPr id="77" name="矩形 76">
            <a:extLst>
              <a:ext uri="{FF2B5EF4-FFF2-40B4-BE49-F238E27FC236}">
                <a16:creationId xmlns:a16="http://schemas.microsoft.com/office/drawing/2014/main" id="{1868515F-FF1C-48B0-A77E-1F433D0848DF}"/>
              </a:ext>
            </a:extLst>
          </p:cNvPr>
          <p:cNvSpPr/>
          <p:nvPr/>
        </p:nvSpPr>
        <p:spPr>
          <a:xfrm>
            <a:off x="6180000" y="5664200"/>
            <a:ext cx="351978" cy="3371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78" name="表格 77">
            <a:extLst>
              <a:ext uri="{FF2B5EF4-FFF2-40B4-BE49-F238E27FC236}">
                <a16:creationId xmlns:a16="http://schemas.microsoft.com/office/drawing/2014/main" id="{E2AF4E69-435B-42E5-A1CF-88EB40FDC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137483"/>
              </p:ext>
            </p:extLst>
          </p:nvPr>
        </p:nvGraphicFramePr>
        <p:xfrm>
          <a:off x="6300650" y="4703321"/>
          <a:ext cx="14400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3616163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67956"/>
                  </a:ext>
                </a:extLst>
              </a:tr>
            </a:tbl>
          </a:graphicData>
        </a:graphic>
      </p:graphicFrame>
      <p:graphicFrame>
        <p:nvGraphicFramePr>
          <p:cNvPr id="79" name="表格 78">
            <a:extLst>
              <a:ext uri="{FF2B5EF4-FFF2-40B4-BE49-F238E27FC236}">
                <a16:creationId xmlns:a16="http://schemas.microsoft.com/office/drawing/2014/main" id="{7F6D50A8-CD2B-435C-BA30-6D941D759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958499"/>
              </p:ext>
            </p:extLst>
          </p:nvPr>
        </p:nvGraphicFramePr>
        <p:xfrm>
          <a:off x="6453050" y="4855721"/>
          <a:ext cx="14400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36161630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67956"/>
                  </a:ext>
                </a:extLst>
              </a:tr>
            </a:tbl>
          </a:graphicData>
        </a:graphic>
      </p:graphicFrame>
      <p:graphicFrame>
        <p:nvGraphicFramePr>
          <p:cNvPr id="82" name="表格 81">
            <a:extLst>
              <a:ext uri="{FF2B5EF4-FFF2-40B4-BE49-F238E27FC236}">
                <a16:creationId xmlns:a16="http://schemas.microsoft.com/office/drawing/2014/main" id="{96112EA4-1A1D-4F46-A6A7-B4C38A135B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700080"/>
              </p:ext>
            </p:extLst>
          </p:nvPr>
        </p:nvGraphicFramePr>
        <p:xfrm>
          <a:off x="3866817" y="5798760"/>
          <a:ext cx="3600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</a:tbl>
          </a:graphicData>
        </a:graphic>
      </p:graphicFrame>
      <p:graphicFrame>
        <p:nvGraphicFramePr>
          <p:cNvPr id="84" name="表格 83">
            <a:extLst>
              <a:ext uri="{FF2B5EF4-FFF2-40B4-BE49-F238E27FC236}">
                <a16:creationId xmlns:a16="http://schemas.microsoft.com/office/drawing/2014/main" id="{F6904A1C-8C6B-46B1-B309-7F87E456C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731548"/>
              </p:ext>
            </p:extLst>
          </p:nvPr>
        </p:nvGraphicFramePr>
        <p:xfrm>
          <a:off x="895017" y="5276029"/>
          <a:ext cx="10800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37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33" grpId="0"/>
      <p:bldP spid="34" grpId="0"/>
      <p:bldP spid="35" grpId="0"/>
      <p:bldP spid="40" grpId="0" animBg="1"/>
      <p:bldP spid="43" grpId="0"/>
      <p:bldP spid="44" grpId="0" animBg="1"/>
      <p:bldP spid="54" grpId="0" animBg="1"/>
      <p:bldP spid="64" grpId="0" animBg="1"/>
      <p:bldP spid="65" grpId="0" animBg="1"/>
      <p:bldP spid="67" grpId="0" animBg="1"/>
      <p:bldP spid="53" grpId="0" animBg="1"/>
      <p:bldP spid="69" grpId="0" animBg="1"/>
      <p:bldP spid="75" grpId="0" animBg="1"/>
      <p:bldP spid="7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7EAC448D-B968-4DCB-A34E-E4698A60E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181389"/>
              </p:ext>
            </p:extLst>
          </p:nvPr>
        </p:nvGraphicFramePr>
        <p:xfrm>
          <a:off x="4612750" y="378230"/>
          <a:ext cx="10800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57303269-A5D3-45C4-BA8D-AC0AAB0BF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239134"/>
              </p:ext>
            </p:extLst>
          </p:nvPr>
        </p:nvGraphicFramePr>
        <p:xfrm>
          <a:off x="4765150" y="530630"/>
          <a:ext cx="10800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C331DC33-F6C5-4E03-BC0E-75AC6A2B9A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988455"/>
              </p:ext>
            </p:extLst>
          </p:nvPr>
        </p:nvGraphicFramePr>
        <p:xfrm>
          <a:off x="4612750" y="1834803"/>
          <a:ext cx="10800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0BF5FE39-6A00-45C1-A167-28113BAF1E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140986"/>
              </p:ext>
            </p:extLst>
          </p:nvPr>
        </p:nvGraphicFramePr>
        <p:xfrm>
          <a:off x="4765150" y="1987203"/>
          <a:ext cx="10800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3C96CC29-8B49-48BD-ADF8-FF43E34F3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729807"/>
              </p:ext>
            </p:extLst>
          </p:nvPr>
        </p:nvGraphicFramePr>
        <p:xfrm>
          <a:off x="4611831" y="3310094"/>
          <a:ext cx="10800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AA762EC9-BE6D-4154-8E4B-CBBCC83597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410007"/>
              </p:ext>
            </p:extLst>
          </p:nvPr>
        </p:nvGraphicFramePr>
        <p:xfrm>
          <a:off x="4764231" y="3462494"/>
          <a:ext cx="10800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</a:tbl>
          </a:graphicData>
        </a:graphic>
      </p:graphicFrame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454C59C7-C985-4FBE-AD0A-688AE0283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818136"/>
              </p:ext>
            </p:extLst>
          </p:nvPr>
        </p:nvGraphicFramePr>
        <p:xfrm>
          <a:off x="4611831" y="4766667"/>
          <a:ext cx="10800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</a:tbl>
          </a:graphicData>
        </a:graphic>
      </p:graphicFrame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1AB59BB7-C853-420F-935B-BAF80D81F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074016"/>
              </p:ext>
            </p:extLst>
          </p:nvPr>
        </p:nvGraphicFramePr>
        <p:xfrm>
          <a:off x="4764231" y="4919067"/>
          <a:ext cx="10800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</a:tbl>
          </a:graphicData>
        </a:graphic>
      </p:graphicFrame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30C01464-3A5C-4031-A9AF-F525030BB3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476873"/>
              </p:ext>
            </p:extLst>
          </p:nvPr>
        </p:nvGraphicFramePr>
        <p:xfrm>
          <a:off x="6939867" y="378230"/>
          <a:ext cx="10800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</a:tbl>
          </a:graphicData>
        </a:graphic>
      </p:graphicFrame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732DBA93-9AD1-43B2-A4FC-1FAF1E5863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140074"/>
              </p:ext>
            </p:extLst>
          </p:nvPr>
        </p:nvGraphicFramePr>
        <p:xfrm>
          <a:off x="7092267" y="530630"/>
          <a:ext cx="10800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2650764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69809984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226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20573"/>
                  </a:ext>
                </a:extLst>
              </a:tr>
            </a:tbl>
          </a:graphicData>
        </a:graphic>
      </p:graphicFrame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C817549A-CA59-47F3-80E3-1377AB1E6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983437"/>
              </p:ext>
            </p:extLst>
          </p:nvPr>
        </p:nvGraphicFramePr>
        <p:xfrm>
          <a:off x="7322079" y="2515327"/>
          <a:ext cx="3600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</a:tbl>
          </a:graphicData>
        </a:graphic>
      </p:graphicFrame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E2E2832C-9A81-4046-98A0-D1AA21F483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334536"/>
              </p:ext>
            </p:extLst>
          </p:nvPr>
        </p:nvGraphicFramePr>
        <p:xfrm>
          <a:off x="7474479" y="2667727"/>
          <a:ext cx="3600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</a:tbl>
          </a:graphicData>
        </a:graphic>
      </p:graphicFrame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6DEACBD2-8B71-4990-98FF-A1D56C423C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062721"/>
              </p:ext>
            </p:extLst>
          </p:nvPr>
        </p:nvGraphicFramePr>
        <p:xfrm>
          <a:off x="7339012" y="3094903"/>
          <a:ext cx="3600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</a:tbl>
          </a:graphicData>
        </a:graphic>
      </p:graphicFrame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2918CA2F-18CE-4350-B681-B9CF0B27E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227019"/>
              </p:ext>
            </p:extLst>
          </p:nvPr>
        </p:nvGraphicFramePr>
        <p:xfrm>
          <a:off x="7349679" y="3704503"/>
          <a:ext cx="3600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</a:tbl>
          </a:graphicData>
        </a:graphic>
      </p:graphicFrame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8E3F99C8-2A72-451E-BBBD-88D961039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142649"/>
              </p:ext>
            </p:extLst>
          </p:nvPr>
        </p:nvGraphicFramePr>
        <p:xfrm>
          <a:off x="7349679" y="4205153"/>
          <a:ext cx="3600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</a:tbl>
          </a:graphicData>
        </a:graphic>
      </p:graphicFrame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7AB171D0-D0F7-449C-915C-858C2E90B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111762"/>
              </p:ext>
            </p:extLst>
          </p:nvPr>
        </p:nvGraphicFramePr>
        <p:xfrm>
          <a:off x="7491412" y="3247303"/>
          <a:ext cx="3600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</a:tbl>
          </a:graphicData>
        </a:graphic>
      </p:graphicFrame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9C63239C-13D6-4854-892B-20444274B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91294"/>
              </p:ext>
            </p:extLst>
          </p:nvPr>
        </p:nvGraphicFramePr>
        <p:xfrm>
          <a:off x="7502079" y="3856903"/>
          <a:ext cx="3600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</a:tbl>
          </a:graphicData>
        </a:graphic>
      </p:graphicFrame>
      <p:graphicFrame>
        <p:nvGraphicFramePr>
          <p:cNvPr id="21" name="表格 20">
            <a:extLst>
              <a:ext uri="{FF2B5EF4-FFF2-40B4-BE49-F238E27FC236}">
                <a16:creationId xmlns:a16="http://schemas.microsoft.com/office/drawing/2014/main" id="{6D595B77-40A2-4251-8378-B8212D7CA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639435"/>
              </p:ext>
            </p:extLst>
          </p:nvPr>
        </p:nvGraphicFramePr>
        <p:xfrm>
          <a:off x="7502079" y="4357553"/>
          <a:ext cx="36000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118929438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9051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189C9C6B-055B-490A-8038-B5750C43486B}"/>
                  </a:ext>
                </a:extLst>
              </p:cNvPr>
              <p:cNvSpPr txBox="1"/>
              <p:nvPr/>
            </p:nvSpPr>
            <p:spPr>
              <a:xfrm>
                <a:off x="4302506" y="6190974"/>
                <a:ext cx="2095317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altLang="zh-TW" sz="2400" dirty="0"/>
              </a:p>
            </p:txBody>
          </p:sp>
        </mc:Choice>
        <mc:Fallback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189C9C6B-055B-490A-8038-B5750C434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506" y="6190974"/>
                <a:ext cx="2095317" cy="369332"/>
              </a:xfrm>
              <a:prstGeom prst="rect">
                <a:avLst/>
              </a:prstGeom>
              <a:blipFill>
                <a:blip r:embed="rId2"/>
                <a:stretch>
                  <a:fillRect l="-6377" r="-580" b="-327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730CF8E0-3DD1-4DC4-926B-74EF8FD8D1CF}"/>
                  </a:ext>
                </a:extLst>
              </p:cNvPr>
              <p:cNvSpPr txBox="1"/>
              <p:nvPr/>
            </p:nvSpPr>
            <p:spPr>
              <a:xfrm>
                <a:off x="6505580" y="5575017"/>
                <a:ext cx="2331664" cy="3693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altLang="zh-TW" sz="2400" dirty="0"/>
              </a:p>
            </p:txBody>
          </p:sp>
        </mc:Choice>
        <mc:Fallback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730CF8E0-3DD1-4DC4-926B-74EF8FD8D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580" y="5575017"/>
                <a:ext cx="2331664" cy="369332"/>
              </a:xfrm>
              <a:prstGeom prst="rect">
                <a:avLst/>
              </a:prstGeom>
              <a:blipFill>
                <a:blip r:embed="rId3"/>
                <a:stretch>
                  <a:fillRect l="-4167" r="-521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1ED73A0C-51F8-460F-8B65-93A3919CB447}"/>
                  </a:ext>
                </a:extLst>
              </p:cNvPr>
              <p:cNvSpPr txBox="1"/>
              <p:nvPr/>
            </p:nvSpPr>
            <p:spPr>
              <a:xfrm>
                <a:off x="493390" y="897036"/>
                <a:ext cx="34994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altLang="zh-TW" sz="2400" dirty="0"/>
                  <a:t>: number of input channels</a:t>
                </a:r>
              </a:p>
            </p:txBody>
          </p:sp>
        </mc:Choice>
        <mc:Fallback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1ED73A0C-51F8-460F-8B65-93A3919CB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90" y="897036"/>
                <a:ext cx="3499484" cy="369332"/>
              </a:xfrm>
              <a:prstGeom prst="rect">
                <a:avLst/>
              </a:prstGeom>
              <a:blipFill>
                <a:blip r:embed="rId4"/>
                <a:stretch>
                  <a:fillRect l="-2613" t="-24590" r="-4704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3B2653C6-D8A5-4B3B-969E-21A1EF9822C3}"/>
                  </a:ext>
                </a:extLst>
              </p:cNvPr>
              <p:cNvSpPr txBox="1"/>
              <p:nvPr/>
            </p:nvSpPr>
            <p:spPr>
              <a:xfrm>
                <a:off x="435216" y="1512994"/>
                <a:ext cx="37825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altLang="zh-TW" sz="2400" dirty="0"/>
                  <a:t>: number of output channels</a:t>
                </a:r>
              </a:p>
            </p:txBody>
          </p:sp>
        </mc:Choice>
        <mc:Fallback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3B2653C6-D8A5-4B3B-969E-21A1EF982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16" y="1512994"/>
                <a:ext cx="3782575" cy="369332"/>
              </a:xfrm>
              <a:prstGeom prst="rect">
                <a:avLst/>
              </a:prstGeom>
              <a:blipFill>
                <a:blip r:embed="rId5"/>
                <a:stretch>
                  <a:fillRect l="-2254" t="-24590" r="-4187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4ACB277B-F266-4353-A0BF-8104A43B2517}"/>
                  </a:ext>
                </a:extLst>
              </p:cNvPr>
              <p:cNvSpPr txBox="1"/>
              <p:nvPr/>
            </p:nvSpPr>
            <p:spPr>
              <a:xfrm>
                <a:off x="473316" y="2128952"/>
                <a:ext cx="21706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2400" dirty="0"/>
                  <a:t>: kernel size</a:t>
                </a:r>
              </a:p>
            </p:txBody>
          </p:sp>
        </mc:Choice>
        <mc:Fallback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4ACB277B-F266-4353-A0BF-8104A43B2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16" y="2128952"/>
                <a:ext cx="2170659" cy="369332"/>
              </a:xfrm>
              <a:prstGeom prst="rect">
                <a:avLst/>
              </a:prstGeom>
              <a:blipFill>
                <a:blip r:embed="rId6"/>
                <a:stretch>
                  <a:fillRect l="-4775" t="-24590" r="-7865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ACB67B9E-F9AF-4D80-8B3B-EAC7AAA87BB2}"/>
                  </a:ext>
                </a:extLst>
              </p:cNvPr>
              <p:cNvSpPr txBox="1"/>
              <p:nvPr/>
            </p:nvSpPr>
            <p:spPr>
              <a:xfrm>
                <a:off x="1063108" y="3507842"/>
                <a:ext cx="23316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altLang="zh-TW" sz="2400" dirty="0"/>
              </a:p>
            </p:txBody>
          </p:sp>
        </mc:Choice>
        <mc:Fallback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ACB67B9E-F9AF-4D80-8B3B-EAC7AAA87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108" y="3507842"/>
                <a:ext cx="2331664" cy="369332"/>
              </a:xfrm>
              <a:prstGeom prst="rect">
                <a:avLst/>
              </a:prstGeom>
              <a:blipFill>
                <a:blip r:embed="rId7"/>
                <a:stretch>
                  <a:fillRect l="-4178" r="-783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2C68E54E-6AF4-47EA-AD65-55DB42556588}"/>
                  </a:ext>
                </a:extLst>
              </p:cNvPr>
              <p:cNvSpPr txBox="1"/>
              <p:nvPr/>
            </p:nvSpPr>
            <p:spPr>
              <a:xfrm>
                <a:off x="1309521" y="4008385"/>
                <a:ext cx="18388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altLang="zh-TW" sz="2400" dirty="0"/>
              </a:p>
            </p:txBody>
          </p:sp>
        </mc:Choice>
        <mc:Fallback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2C68E54E-6AF4-47EA-AD65-55DB42556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521" y="4008385"/>
                <a:ext cx="1838837" cy="369332"/>
              </a:xfrm>
              <a:prstGeom prst="rect">
                <a:avLst/>
              </a:prstGeom>
              <a:blipFill>
                <a:blip r:embed="rId8"/>
                <a:stretch>
                  <a:fillRect l="-5648" r="-1329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93BF739C-69DD-46B7-81FB-EB32D7F30551}"/>
                  </a:ext>
                </a:extLst>
              </p:cNvPr>
              <p:cNvSpPr txBox="1"/>
              <p:nvPr/>
            </p:nvSpPr>
            <p:spPr>
              <a:xfrm>
                <a:off x="1291152" y="4840743"/>
                <a:ext cx="1679947" cy="6940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93BF739C-69DD-46B7-81FB-EB32D7F30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152" y="4840743"/>
                <a:ext cx="1679947" cy="6940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76D124F9-A02B-4C84-9F58-EB90DE599121}"/>
              </a:ext>
            </a:extLst>
          </p:cNvPr>
          <p:cNvCxnSpPr/>
          <p:nvPr/>
        </p:nvCxnSpPr>
        <p:spPr>
          <a:xfrm>
            <a:off x="756478" y="3938628"/>
            <a:ext cx="2819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B6A64BC0-7EF5-4B4E-B087-F5084A86C8C6}"/>
                  </a:ext>
                </a:extLst>
              </p:cNvPr>
              <p:cNvSpPr/>
              <p:nvPr/>
            </p:nvSpPr>
            <p:spPr>
              <a:xfrm>
                <a:off x="4578647" y="804703"/>
                <a:ext cx="1451166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B6A64BC0-7EF5-4B4E-B087-F5084A86C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647" y="804703"/>
                <a:ext cx="145116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7258A28E-36C4-4C47-9A6A-D5D9B5857034}"/>
                  </a:ext>
                </a:extLst>
              </p:cNvPr>
              <p:cNvSpPr/>
              <p:nvPr/>
            </p:nvSpPr>
            <p:spPr>
              <a:xfrm>
                <a:off x="4609128" y="2305010"/>
                <a:ext cx="1451166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7258A28E-36C4-4C47-9A6A-D5D9B5857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128" y="2305010"/>
                <a:ext cx="1451166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2CBE9E7C-0BA9-41FD-A7A4-16833A2A01B6}"/>
                  </a:ext>
                </a:extLst>
              </p:cNvPr>
              <p:cNvSpPr/>
              <p:nvPr/>
            </p:nvSpPr>
            <p:spPr>
              <a:xfrm>
                <a:off x="4624582" y="3744661"/>
                <a:ext cx="1451166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2CBE9E7C-0BA9-41FD-A7A4-16833A2A01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582" y="3744661"/>
                <a:ext cx="1451166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17478A59-B157-4F50-A66C-5537AAFEADAD}"/>
                  </a:ext>
                </a:extLst>
              </p:cNvPr>
              <p:cNvSpPr/>
              <p:nvPr/>
            </p:nvSpPr>
            <p:spPr>
              <a:xfrm>
                <a:off x="4624582" y="5157254"/>
                <a:ext cx="1451166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17478A59-B157-4F50-A66C-5537AAFEAD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582" y="5157254"/>
                <a:ext cx="1451166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39F204DB-CFCE-47EF-B3E9-45B0A8A3FD7A}"/>
                  </a:ext>
                </a:extLst>
              </p:cNvPr>
              <p:cNvSpPr/>
              <p:nvPr/>
            </p:nvSpPr>
            <p:spPr>
              <a:xfrm>
                <a:off x="6762121" y="1693128"/>
                <a:ext cx="1451166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39F204DB-CFCE-47EF-B3E9-45B0A8A3F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121" y="1693128"/>
                <a:ext cx="1451166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59A631FB-DCF5-45A5-969E-021BD8B681D7}"/>
                  </a:ext>
                </a:extLst>
              </p:cNvPr>
              <p:cNvSpPr/>
              <p:nvPr/>
            </p:nvSpPr>
            <p:spPr>
              <a:xfrm>
                <a:off x="7884547" y="4570913"/>
                <a:ext cx="952697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59A631FB-DCF5-45A5-969E-021BD8B681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547" y="4570913"/>
                <a:ext cx="952697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矩形 37">
            <a:extLst>
              <a:ext uri="{FF2B5EF4-FFF2-40B4-BE49-F238E27FC236}">
                <a16:creationId xmlns:a16="http://schemas.microsoft.com/office/drawing/2014/main" id="{9F6B1FE1-446D-4542-A6B7-5D903E588CE3}"/>
              </a:ext>
            </a:extLst>
          </p:cNvPr>
          <p:cNvSpPr/>
          <p:nvPr/>
        </p:nvSpPr>
        <p:spPr>
          <a:xfrm>
            <a:off x="2164996" y="4807330"/>
            <a:ext cx="828571" cy="8115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255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D8EB46-E2E4-48EC-9D8D-1BCF2D81E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 learn more ……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01D603D-5812-423D-BB8D-0B915D726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SqueezeNet</a:t>
            </a:r>
            <a:endParaRPr lang="en-US" altLang="zh-TW" dirty="0"/>
          </a:p>
          <a:p>
            <a:pPr lvl="1"/>
            <a:r>
              <a:rPr lang="en-US" altLang="zh-TW" dirty="0">
                <a:hlinkClick r:id="rId2"/>
              </a:rPr>
              <a:t>https://arxiv.org/abs/1602.07360</a:t>
            </a:r>
            <a:endParaRPr lang="en-US" altLang="zh-TW" dirty="0"/>
          </a:p>
          <a:p>
            <a:r>
              <a:rPr lang="en-US" altLang="zh-TW" dirty="0" err="1"/>
              <a:t>MobileNet</a:t>
            </a:r>
            <a:endParaRPr lang="en-US" altLang="zh-TW" dirty="0"/>
          </a:p>
          <a:p>
            <a:pPr lvl="1"/>
            <a:r>
              <a:rPr lang="en-US" altLang="zh-TW" dirty="0">
                <a:hlinkClick r:id="rId3"/>
              </a:rPr>
              <a:t>https://arxiv.org/abs/1704.04861</a:t>
            </a:r>
            <a:endParaRPr lang="en-US" altLang="zh-TW" dirty="0"/>
          </a:p>
          <a:p>
            <a:r>
              <a:rPr lang="en-US" altLang="zh-TW" dirty="0" err="1"/>
              <a:t>ShuffleNet</a:t>
            </a:r>
            <a:endParaRPr lang="en-US" altLang="zh-TW" dirty="0"/>
          </a:p>
          <a:p>
            <a:pPr lvl="1"/>
            <a:r>
              <a:rPr lang="en-US" altLang="zh-TW" dirty="0">
                <a:hlinkClick r:id="rId4"/>
              </a:rPr>
              <a:t>https://arxiv.org/abs/1707.01083</a:t>
            </a:r>
            <a:endParaRPr lang="en-US" altLang="zh-TW" dirty="0"/>
          </a:p>
          <a:p>
            <a:r>
              <a:rPr lang="en-US" altLang="zh-TW" dirty="0" err="1"/>
              <a:t>Xception</a:t>
            </a:r>
            <a:endParaRPr lang="en-US" altLang="zh-TW" dirty="0"/>
          </a:p>
          <a:p>
            <a:pPr lvl="1"/>
            <a:r>
              <a:rPr lang="en-US" altLang="zh-TW" dirty="0">
                <a:hlinkClick r:id="rId5"/>
              </a:rPr>
              <a:t>https://arxiv.org/abs/1610.02357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349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A4E831-C80A-4331-BB66-A96495458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181E07B-7134-43EE-A1E4-1B00D2B10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Network Pruning </a:t>
            </a:r>
          </a:p>
          <a:p>
            <a:r>
              <a:rPr lang="en-US" altLang="zh-TW" sz="3200" dirty="0"/>
              <a:t>Knowledge Distillation </a:t>
            </a:r>
          </a:p>
          <a:p>
            <a:r>
              <a:rPr lang="en-US" altLang="zh-TW" sz="3200" dirty="0"/>
              <a:t>Parameter Quantization </a:t>
            </a:r>
          </a:p>
          <a:p>
            <a:r>
              <a:rPr lang="en-US" altLang="zh-TW" sz="3200" dirty="0"/>
              <a:t>Architecture Design</a:t>
            </a:r>
          </a:p>
          <a:p>
            <a:r>
              <a:rPr lang="en-US" altLang="zh-TW" sz="3200" dirty="0"/>
              <a:t>Dynamic Computation</a:t>
            </a: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B92EBAB4-D84D-4082-A450-0F88DEE6ED7B}"/>
              </a:ext>
            </a:extLst>
          </p:cNvPr>
          <p:cNvSpPr/>
          <p:nvPr/>
        </p:nvSpPr>
        <p:spPr>
          <a:xfrm>
            <a:off x="991518" y="5144878"/>
            <a:ext cx="7348251" cy="76016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We will not talk about hard-ware solution today.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57673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5A92FE9-DB05-4D0D-AF5A-BE8664B9F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D9B26A-5143-49A7-BA98-D871D5BD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894654" y="1"/>
            <a:ext cx="3761187" cy="6857999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8B85E55-A2A1-4682-B891-F201358A9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5EF6EDB-9B5D-49E9-96FA-1AE08BF95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8338226-D6E2-4EEE-B271-DB4BD096D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878FB48-17B3-4A11-8025-DE0945CD4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150A21C-DD6D-4D3C-9E95-7A3CA263B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505BF04-104D-4180-A284-42FCD6B04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B7836AFC-3996-4F71-9983-39099540D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641" y="924232"/>
            <a:ext cx="7230431" cy="3285866"/>
          </a:xfrm>
        </p:spPr>
        <p:txBody>
          <a:bodyPr>
            <a:normAutofit/>
          </a:bodyPr>
          <a:lstStyle/>
          <a:p>
            <a:pPr algn="l"/>
            <a:r>
              <a:rPr lang="en-US" altLang="zh-TW" sz="4800" b="1" dirty="0"/>
              <a:t>Dynamic Computation</a:t>
            </a:r>
            <a:endParaRPr lang="zh-TW" altLang="en-US" sz="4800" b="1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8E4197F-3529-4299-95EE-FBFC3F94D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642" y="4210098"/>
            <a:ext cx="5383553" cy="863348"/>
          </a:xfrm>
        </p:spPr>
        <p:txBody>
          <a:bodyPr>
            <a:normAutofit/>
          </a:bodyPr>
          <a:lstStyle/>
          <a:p>
            <a:pPr algn="l"/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585761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2C08BE-F76F-4F12-BE1B-004547F95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Dynamic Computation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424BA1-7F74-412F-AF90-2F4FA1F1B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Can network adjust the computation power it need?</a:t>
            </a:r>
            <a:endParaRPr lang="zh-TW" altLang="en-US" dirty="0"/>
          </a:p>
        </p:txBody>
      </p:sp>
      <p:pic>
        <p:nvPicPr>
          <p:cNvPr id="4098" name="Picture 2" descr="ãææ©ãæ²é»ãæé»ãçåçæå°çµæ">
            <a:extLst>
              <a:ext uri="{FF2B5EF4-FFF2-40B4-BE49-F238E27FC236}">
                <a16:creationId xmlns:a16="http://schemas.microsoft.com/office/drawing/2014/main" id="{A5EB361C-C91C-49F4-8DF4-C3409190F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1" y="3429000"/>
            <a:ext cx="57150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語音泡泡: 圓角矩形 3">
            <a:extLst>
              <a:ext uri="{FF2B5EF4-FFF2-40B4-BE49-F238E27FC236}">
                <a16:creationId xmlns:a16="http://schemas.microsoft.com/office/drawing/2014/main" id="{CEC40B5E-EAE7-47EC-A3A6-9D2C808E0384}"/>
              </a:ext>
            </a:extLst>
          </p:cNvPr>
          <p:cNvSpPr/>
          <p:nvPr/>
        </p:nvSpPr>
        <p:spPr>
          <a:xfrm>
            <a:off x="4876803" y="2676525"/>
            <a:ext cx="4032250" cy="1168400"/>
          </a:xfrm>
          <a:prstGeom prst="wedgeRoundRectCallout">
            <a:avLst>
              <a:gd name="adj1" fmla="val -25558"/>
              <a:gd name="adj2" fmla="val 7993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減少運算量，先求有再求好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但也不要太差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pic>
        <p:nvPicPr>
          <p:cNvPr id="4100" name="Picture 4" descr="ç¸éåç">
            <a:extLst>
              <a:ext uri="{FF2B5EF4-FFF2-40B4-BE49-F238E27FC236}">
                <a16:creationId xmlns:a16="http://schemas.microsoft.com/office/drawing/2014/main" id="{0C616914-1325-4A73-9164-7D6C00CB0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1" y="4114800"/>
            <a:ext cx="1365250" cy="136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ç¸éåç">
            <a:extLst>
              <a:ext uri="{FF2B5EF4-FFF2-40B4-BE49-F238E27FC236}">
                <a16:creationId xmlns:a16="http://schemas.microsoft.com/office/drawing/2014/main" id="{21F9F80E-D458-47D9-A08F-8A67235DE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6" y="4064003"/>
            <a:ext cx="1365250" cy="136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語音泡泡: 圓角矩形 8">
            <a:extLst>
              <a:ext uri="{FF2B5EF4-FFF2-40B4-BE49-F238E27FC236}">
                <a16:creationId xmlns:a16="http://schemas.microsoft.com/office/drawing/2014/main" id="{13CF4518-A7CE-49AE-AC03-EDE3E801EEAA}"/>
              </a:ext>
            </a:extLst>
          </p:cNvPr>
          <p:cNvSpPr/>
          <p:nvPr/>
        </p:nvSpPr>
        <p:spPr>
          <a:xfrm>
            <a:off x="628650" y="2676525"/>
            <a:ext cx="4032250" cy="1168400"/>
          </a:xfrm>
          <a:prstGeom prst="wedgeRoundRectCallout">
            <a:avLst>
              <a:gd name="adj1" fmla="val -1621"/>
              <a:gd name="adj2" fmla="val 9840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資源充足，那麼就做到最好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818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17FF58D-232F-42B6-8BDD-B8220980F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861" y="2945249"/>
            <a:ext cx="4508221" cy="333942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C5403BF-6240-494A-A58D-F693B7B10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Possible Solutions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20ABB6E-8F1E-4E9E-8D48-90F16B26D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 Train multiple classifiers</a:t>
            </a:r>
          </a:p>
          <a:p>
            <a:r>
              <a:rPr lang="en-US" altLang="zh-TW" dirty="0"/>
              <a:t>2. Classifiers at the intermedia layer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646F537-DBB7-4221-B3BD-4B74E01AA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18" y="2993047"/>
            <a:ext cx="4383666" cy="324867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B82C293-7644-464B-98C3-74AAE9594EB2}"/>
              </a:ext>
            </a:extLst>
          </p:cNvPr>
          <p:cNvSpPr/>
          <p:nvPr/>
        </p:nvSpPr>
        <p:spPr>
          <a:xfrm rot="5400000">
            <a:off x="4622960" y="542447"/>
            <a:ext cx="939800" cy="4176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input</a:t>
            </a:r>
            <a:endParaRPr lang="zh-TW" altLang="en-US" sz="24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09305BD-7020-47EC-96F4-3BCC3755FE3F}"/>
              </a:ext>
            </a:extLst>
          </p:cNvPr>
          <p:cNvSpPr/>
          <p:nvPr/>
        </p:nvSpPr>
        <p:spPr>
          <a:xfrm>
            <a:off x="5521802" y="281385"/>
            <a:ext cx="866458" cy="93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Layer</a:t>
            </a:r>
          </a:p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28DB73F-5984-4544-A995-C773288252BD}"/>
              </a:ext>
            </a:extLst>
          </p:cNvPr>
          <p:cNvSpPr/>
          <p:nvPr/>
        </p:nvSpPr>
        <p:spPr>
          <a:xfrm rot="5400000">
            <a:off x="6301264" y="651985"/>
            <a:ext cx="939800" cy="2240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9F0132F-E9E9-45D1-AA94-DDE6F3620F15}"/>
              </a:ext>
            </a:extLst>
          </p:cNvPr>
          <p:cNvSpPr/>
          <p:nvPr/>
        </p:nvSpPr>
        <p:spPr>
          <a:xfrm>
            <a:off x="7192087" y="288530"/>
            <a:ext cx="866458" cy="93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Layer</a:t>
            </a:r>
          </a:p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05EFF67-5C77-49F9-9E44-A385EBA35A07}"/>
              </a:ext>
            </a:extLst>
          </p:cNvPr>
          <p:cNvSpPr/>
          <p:nvPr/>
        </p:nvSpPr>
        <p:spPr>
          <a:xfrm rot="5400000">
            <a:off x="7996949" y="659130"/>
            <a:ext cx="939800" cy="2240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B4D8A71-F4F2-474B-A01A-8A8B4EA6A350}"/>
              </a:ext>
            </a:extLst>
          </p:cNvPr>
          <p:cNvSpPr/>
          <p:nvPr/>
        </p:nvSpPr>
        <p:spPr>
          <a:xfrm>
            <a:off x="6292691" y="1533129"/>
            <a:ext cx="956946" cy="70961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Classifier</a:t>
            </a:r>
            <a:endParaRPr lang="zh-TW" altLang="en-US" sz="24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07B10FD-7FED-4104-9D56-2A97181CE2DE}"/>
              </a:ext>
            </a:extLst>
          </p:cNvPr>
          <p:cNvSpPr/>
          <p:nvPr/>
        </p:nvSpPr>
        <p:spPr>
          <a:xfrm>
            <a:off x="7988376" y="1558529"/>
            <a:ext cx="956946" cy="70961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Classifier</a:t>
            </a:r>
            <a:endParaRPr lang="zh-TW" altLang="en-US" sz="24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05F1E9A-CA12-4F39-AD22-4987B72B6B41}"/>
              </a:ext>
            </a:extLst>
          </p:cNvPr>
          <p:cNvSpPr txBox="1"/>
          <p:nvPr/>
        </p:nvSpPr>
        <p:spPr>
          <a:xfrm>
            <a:off x="6167914" y="2452767"/>
            <a:ext cx="120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result</a:t>
            </a:r>
            <a:endParaRPr lang="zh-TW" altLang="en-US" sz="2400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0DF20445-A28F-40FA-BBA4-5FCF4736338F}"/>
              </a:ext>
            </a:extLst>
          </p:cNvPr>
          <p:cNvSpPr txBox="1"/>
          <p:nvPr/>
        </p:nvSpPr>
        <p:spPr>
          <a:xfrm>
            <a:off x="7876299" y="2452767"/>
            <a:ext cx="120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result</a:t>
            </a:r>
            <a:endParaRPr lang="zh-TW" altLang="en-US" sz="2400" dirty="0"/>
          </a:p>
        </p:txBody>
      </p: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70440492-DA09-4E74-A523-FC85FCFFE703}"/>
              </a:ext>
            </a:extLst>
          </p:cNvPr>
          <p:cNvCxnSpPr/>
          <p:nvPr/>
        </p:nvCxnSpPr>
        <p:spPr>
          <a:xfrm>
            <a:off x="5250898" y="785419"/>
            <a:ext cx="3371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1660078A-4613-4320-97F3-B9F236A1A3C7}"/>
              </a:ext>
            </a:extLst>
          </p:cNvPr>
          <p:cNvCxnSpPr/>
          <p:nvPr/>
        </p:nvCxnSpPr>
        <p:spPr>
          <a:xfrm>
            <a:off x="6365640" y="785419"/>
            <a:ext cx="3371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74FF4624-5BFF-4531-9E31-0E151A250B10}"/>
              </a:ext>
            </a:extLst>
          </p:cNvPr>
          <p:cNvCxnSpPr/>
          <p:nvPr/>
        </p:nvCxnSpPr>
        <p:spPr>
          <a:xfrm>
            <a:off x="6857765" y="798119"/>
            <a:ext cx="3371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98E174B9-A38F-421F-88A0-B5C1CF2628CD}"/>
              </a:ext>
            </a:extLst>
          </p:cNvPr>
          <p:cNvCxnSpPr/>
          <p:nvPr/>
        </p:nvCxnSpPr>
        <p:spPr>
          <a:xfrm>
            <a:off x="8058545" y="796138"/>
            <a:ext cx="3371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06741A67-B561-49B0-A8A8-6EEF17D7ECC6}"/>
              </a:ext>
            </a:extLst>
          </p:cNvPr>
          <p:cNvCxnSpPr/>
          <p:nvPr/>
        </p:nvCxnSpPr>
        <p:spPr>
          <a:xfrm>
            <a:off x="8581149" y="804876"/>
            <a:ext cx="3371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3D88AD9B-40D4-49E1-8227-26D725DD184E}"/>
              </a:ext>
            </a:extLst>
          </p:cNvPr>
          <p:cNvCxnSpPr>
            <a:cxnSpLocks/>
          </p:cNvCxnSpPr>
          <p:nvPr/>
        </p:nvCxnSpPr>
        <p:spPr>
          <a:xfrm rot="5400000">
            <a:off x="8297698" y="1409582"/>
            <a:ext cx="3371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74F72212-E6A2-4EE7-876C-4B0BBF8E9095}"/>
              </a:ext>
            </a:extLst>
          </p:cNvPr>
          <p:cNvCxnSpPr>
            <a:cxnSpLocks/>
          </p:cNvCxnSpPr>
          <p:nvPr/>
        </p:nvCxnSpPr>
        <p:spPr>
          <a:xfrm rot="5400000">
            <a:off x="8310398" y="2436691"/>
            <a:ext cx="3371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48F59A2A-D33D-44D4-8F49-B46D2D657BDC}"/>
              </a:ext>
            </a:extLst>
          </p:cNvPr>
          <p:cNvCxnSpPr>
            <a:cxnSpLocks/>
          </p:cNvCxnSpPr>
          <p:nvPr/>
        </p:nvCxnSpPr>
        <p:spPr>
          <a:xfrm rot="5400000">
            <a:off x="6602613" y="1396881"/>
            <a:ext cx="3371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F2CDA24D-B684-484C-A99F-EC932179F844}"/>
              </a:ext>
            </a:extLst>
          </p:cNvPr>
          <p:cNvCxnSpPr>
            <a:cxnSpLocks/>
          </p:cNvCxnSpPr>
          <p:nvPr/>
        </p:nvCxnSpPr>
        <p:spPr>
          <a:xfrm rot="5400000">
            <a:off x="6615313" y="2423990"/>
            <a:ext cx="3371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8D9D72B2-A1B7-4433-A25A-4B7AC8F00A7D}"/>
              </a:ext>
            </a:extLst>
          </p:cNvPr>
          <p:cNvSpPr/>
          <p:nvPr/>
        </p:nvSpPr>
        <p:spPr>
          <a:xfrm>
            <a:off x="5696949" y="6308208"/>
            <a:ext cx="3312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https://arxiv.org/abs/1703.09844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741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AB6DEA-B39C-4306-9CFC-DD09FA22E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Multi-Scale Dense Networks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347E0B5-5EF2-44B9-A6D1-8E0BDE782F17}"/>
              </a:ext>
            </a:extLst>
          </p:cNvPr>
          <p:cNvSpPr/>
          <p:nvPr/>
        </p:nvSpPr>
        <p:spPr>
          <a:xfrm>
            <a:off x="5696949" y="6308208"/>
            <a:ext cx="3312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https://arxiv.org/abs/1703.09844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BC0B773-AAA4-4B3C-90B0-58D1C5E79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4506"/>
            <a:ext cx="9144000" cy="235318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0E72B1D-A800-4677-8A87-96C9CB956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7693"/>
            <a:ext cx="9144000" cy="223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70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A4E831-C80A-4331-BB66-A96495458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Concluding Remarks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181E07B-7134-43EE-A1E4-1B00D2B10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Network Pruning </a:t>
            </a:r>
          </a:p>
          <a:p>
            <a:r>
              <a:rPr lang="en-US" altLang="zh-TW" sz="3200" dirty="0"/>
              <a:t>Knowledge Distillation </a:t>
            </a:r>
          </a:p>
          <a:p>
            <a:r>
              <a:rPr lang="en-US" altLang="zh-TW" sz="3200" dirty="0"/>
              <a:t>Parameter Quantization </a:t>
            </a:r>
          </a:p>
          <a:p>
            <a:r>
              <a:rPr lang="en-US" altLang="zh-TW" sz="3200" dirty="0"/>
              <a:t>Architecture Design</a:t>
            </a:r>
          </a:p>
          <a:p>
            <a:r>
              <a:rPr lang="en-US" altLang="zh-TW" sz="3200" dirty="0"/>
              <a:t>Dynamic Computation</a:t>
            </a:r>
          </a:p>
        </p:txBody>
      </p:sp>
    </p:spTree>
    <p:extLst>
      <p:ext uri="{BB962C8B-B14F-4D97-AF65-F5344CB8AC3E}">
        <p14:creationId xmlns:p14="http://schemas.microsoft.com/office/powerpoint/2010/main" val="583738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5A92FE9-DB05-4D0D-AF5A-BE8664B9F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3D9B26A-5143-49A7-BA98-D871D5BD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894654" y="1"/>
            <a:ext cx="3761187" cy="6857999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8B85E55-A2A1-4682-B891-F201358A9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5EF6EDB-9B5D-49E9-96FA-1AE08BF95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8338226-D6E2-4EEE-B271-DB4BD096D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878FB48-17B3-4A11-8025-DE0945CD4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150A21C-DD6D-4D3C-9E95-7A3CA263B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505BF04-104D-4180-A284-42FCD6B04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B7836AFC-3996-4F71-9983-39099540D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641" y="924232"/>
            <a:ext cx="7230431" cy="3285866"/>
          </a:xfrm>
        </p:spPr>
        <p:txBody>
          <a:bodyPr>
            <a:normAutofit/>
          </a:bodyPr>
          <a:lstStyle/>
          <a:p>
            <a:pPr algn="l"/>
            <a:r>
              <a:rPr lang="en-US" altLang="zh-TW" sz="4800" b="1" dirty="0"/>
              <a:t>Network Pruning</a:t>
            </a:r>
            <a:endParaRPr lang="zh-TW" altLang="en-US" sz="4800" b="1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8E4197F-3529-4299-95EE-FBFC3F94D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642" y="4210098"/>
            <a:ext cx="5383553" cy="863348"/>
          </a:xfrm>
        </p:spPr>
        <p:txBody>
          <a:bodyPr>
            <a:normAutofit/>
          </a:bodyPr>
          <a:lstStyle/>
          <a:p>
            <a:pPr algn="l"/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551422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86BD1A84-DD5D-4AEC-B875-2C5F19B24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497" y="3681641"/>
            <a:ext cx="6488935" cy="21813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FD2F229-972F-46FF-A8FD-D211388FC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Network can be pruned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E948FD-AD6D-4806-A4D4-EE784D116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Networks are typically over-parameterized (there is significant redundant weights or neurons)</a:t>
            </a:r>
          </a:p>
          <a:p>
            <a:r>
              <a:rPr lang="en-US" altLang="zh-TW" dirty="0"/>
              <a:t>Prune them!</a:t>
            </a:r>
          </a:p>
          <a:p>
            <a:endParaRPr lang="en-US" altLang="zh-TW" dirty="0"/>
          </a:p>
        </p:txBody>
      </p:sp>
      <p:pic>
        <p:nvPicPr>
          <p:cNvPr id="5" name="Picture 2" descr="http://www.3kirikou.org/manager/upload/day_140203/201402032308375197.jpg">
            <a:extLst>
              <a:ext uri="{FF2B5EF4-FFF2-40B4-BE49-F238E27FC236}">
                <a16:creationId xmlns:a16="http://schemas.microsoft.com/office/drawing/2014/main" id="{8FDBC97A-ED37-4318-B693-E08216395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882" y="2822135"/>
            <a:ext cx="4330404" cy="387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02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29FCCA-E531-4E16-8CE6-7FFEDDB66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Network Pruning </a:t>
            </a:r>
            <a:endParaRPr lang="zh-TW" altLang="en-US" dirty="0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69A565E9-F6E4-4243-BC5A-0187A87BCFA0}"/>
              </a:ext>
            </a:extLst>
          </p:cNvPr>
          <p:cNvSpPr/>
          <p:nvPr/>
        </p:nvSpPr>
        <p:spPr>
          <a:xfrm>
            <a:off x="5949104" y="465406"/>
            <a:ext cx="1972019" cy="72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Pre-trained</a:t>
            </a:r>
          </a:p>
          <a:p>
            <a:pPr algn="ctr"/>
            <a:r>
              <a:rPr lang="en-US" altLang="zh-TW" sz="2400" dirty="0"/>
              <a:t>Network</a:t>
            </a:r>
            <a:endParaRPr lang="zh-TW" altLang="en-US" sz="2400" dirty="0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2D29DA8E-72F6-4EBB-8E4E-995D59009142}"/>
              </a:ext>
            </a:extLst>
          </p:cNvPr>
          <p:cNvSpPr/>
          <p:nvPr/>
        </p:nvSpPr>
        <p:spPr>
          <a:xfrm>
            <a:off x="5949106" y="1587203"/>
            <a:ext cx="1972019" cy="72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Evaluate the Importance</a:t>
            </a:r>
            <a:endParaRPr lang="zh-TW" altLang="en-US" sz="2400" dirty="0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A426EB24-50DB-4727-B98E-08628608D33F}"/>
              </a:ext>
            </a:extLst>
          </p:cNvPr>
          <p:cNvSpPr/>
          <p:nvPr/>
        </p:nvSpPr>
        <p:spPr>
          <a:xfrm>
            <a:off x="5949105" y="2709000"/>
            <a:ext cx="1972019" cy="72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Remove</a:t>
            </a:r>
            <a:endParaRPr lang="zh-TW" altLang="en-US" sz="2400" dirty="0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E5B43313-5E8E-484C-9BDC-88D73037D39E}"/>
              </a:ext>
            </a:extLst>
          </p:cNvPr>
          <p:cNvSpPr/>
          <p:nvPr/>
        </p:nvSpPr>
        <p:spPr>
          <a:xfrm>
            <a:off x="5949105" y="3830797"/>
            <a:ext cx="1972019" cy="72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Fine-tune</a:t>
            </a:r>
            <a:endParaRPr lang="zh-TW" altLang="en-US" sz="2400" dirty="0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EB020BC5-9F79-4FE9-B903-610F091EDC39}"/>
              </a:ext>
            </a:extLst>
          </p:cNvPr>
          <p:cNvSpPr/>
          <p:nvPr/>
        </p:nvSpPr>
        <p:spPr>
          <a:xfrm>
            <a:off x="5949105" y="4952596"/>
            <a:ext cx="1972019" cy="72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Are you happy?</a:t>
            </a:r>
            <a:endParaRPr lang="zh-TW" altLang="en-US" sz="24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C15D09F-F271-4115-A788-3418AC19177D}"/>
              </a:ext>
            </a:extLst>
          </p:cNvPr>
          <p:cNvSpPr txBox="1"/>
          <p:nvPr/>
        </p:nvSpPr>
        <p:spPr>
          <a:xfrm>
            <a:off x="5644302" y="6161761"/>
            <a:ext cx="259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Smaller Network</a:t>
            </a:r>
            <a:endParaRPr lang="zh-TW" altLang="en-US" sz="2400" dirty="0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E63631F7-E052-403A-A323-79A99DA177A7}"/>
              </a:ext>
            </a:extLst>
          </p:cNvPr>
          <p:cNvCxnSpPr>
            <a:cxnSpLocks/>
          </p:cNvCxnSpPr>
          <p:nvPr/>
        </p:nvCxnSpPr>
        <p:spPr>
          <a:xfrm>
            <a:off x="6940626" y="1216186"/>
            <a:ext cx="0" cy="3600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A34EFFBF-21ED-4A06-A564-30D119565AB6}"/>
              </a:ext>
            </a:extLst>
          </p:cNvPr>
          <p:cNvCxnSpPr>
            <a:cxnSpLocks/>
          </p:cNvCxnSpPr>
          <p:nvPr/>
        </p:nvCxnSpPr>
        <p:spPr>
          <a:xfrm>
            <a:off x="6944293" y="2318220"/>
            <a:ext cx="0" cy="3600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DEC367A9-C288-4B16-9805-8AA5F830F080}"/>
              </a:ext>
            </a:extLst>
          </p:cNvPr>
          <p:cNvCxnSpPr>
            <a:cxnSpLocks/>
          </p:cNvCxnSpPr>
          <p:nvPr/>
        </p:nvCxnSpPr>
        <p:spPr>
          <a:xfrm>
            <a:off x="6944293" y="3429000"/>
            <a:ext cx="0" cy="3600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EE49711A-1CFE-4B77-864B-CCF309467FC9}"/>
              </a:ext>
            </a:extLst>
          </p:cNvPr>
          <p:cNvCxnSpPr>
            <a:cxnSpLocks/>
          </p:cNvCxnSpPr>
          <p:nvPr/>
        </p:nvCxnSpPr>
        <p:spPr>
          <a:xfrm>
            <a:off x="6944293" y="4550797"/>
            <a:ext cx="0" cy="3600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8DB5C000-BBA0-481D-96CC-5911D6A9B706}"/>
              </a:ext>
            </a:extLst>
          </p:cNvPr>
          <p:cNvCxnSpPr>
            <a:cxnSpLocks/>
          </p:cNvCxnSpPr>
          <p:nvPr/>
        </p:nvCxnSpPr>
        <p:spPr>
          <a:xfrm>
            <a:off x="6944293" y="5694630"/>
            <a:ext cx="0" cy="4680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1B372FA9-7059-4F2C-B0FE-95B053BA2D71}"/>
              </a:ext>
            </a:extLst>
          </p:cNvPr>
          <p:cNvCxnSpPr>
            <a:cxnSpLocks/>
          </p:cNvCxnSpPr>
          <p:nvPr/>
        </p:nvCxnSpPr>
        <p:spPr>
          <a:xfrm>
            <a:off x="5049391" y="1914782"/>
            <a:ext cx="0" cy="3397814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CC745B83-CF07-4329-88D6-97AB89989F13}"/>
              </a:ext>
            </a:extLst>
          </p:cNvPr>
          <p:cNvSpPr txBox="1"/>
          <p:nvPr/>
        </p:nvSpPr>
        <p:spPr>
          <a:xfrm>
            <a:off x="6988360" y="5656478"/>
            <a:ext cx="782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yes</a:t>
            </a:r>
            <a:endParaRPr lang="zh-TW" altLang="en-US" sz="2400" dirty="0"/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D1CCA533-59FF-4123-A951-7D0262B226AE}"/>
              </a:ext>
            </a:extLst>
          </p:cNvPr>
          <p:cNvCxnSpPr>
            <a:cxnSpLocks/>
          </p:cNvCxnSpPr>
          <p:nvPr/>
        </p:nvCxnSpPr>
        <p:spPr>
          <a:xfrm flipH="1">
            <a:off x="5049391" y="5312596"/>
            <a:ext cx="888696" cy="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DC68FBE1-FA02-4DEA-96A1-E61D7BA67288}"/>
              </a:ext>
            </a:extLst>
          </p:cNvPr>
          <p:cNvCxnSpPr>
            <a:cxnSpLocks/>
          </p:cNvCxnSpPr>
          <p:nvPr/>
        </p:nvCxnSpPr>
        <p:spPr>
          <a:xfrm>
            <a:off x="5073206" y="1914782"/>
            <a:ext cx="888696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10A10A52-5AB9-49F8-8478-C11B51BB1C4E}"/>
              </a:ext>
            </a:extLst>
          </p:cNvPr>
          <p:cNvSpPr txBox="1"/>
          <p:nvPr/>
        </p:nvSpPr>
        <p:spPr>
          <a:xfrm>
            <a:off x="5262382" y="4858024"/>
            <a:ext cx="782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no</a:t>
            </a:r>
            <a:endParaRPr lang="zh-TW" altLang="en-US" sz="2400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7EE646FD-451D-40A8-A693-3CDF21C998AC}"/>
              </a:ext>
            </a:extLst>
          </p:cNvPr>
          <p:cNvSpPr txBox="1"/>
          <p:nvPr/>
        </p:nvSpPr>
        <p:spPr>
          <a:xfrm>
            <a:off x="350789" y="1474402"/>
            <a:ext cx="4022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Importance of a weight:</a:t>
            </a:r>
            <a:endParaRPr lang="zh-TW" altLang="en-US" sz="2400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ACC95DD3-B154-4266-AEDD-72A7F468BA81}"/>
              </a:ext>
            </a:extLst>
          </p:cNvPr>
          <p:cNvSpPr txBox="1"/>
          <p:nvPr/>
        </p:nvSpPr>
        <p:spPr>
          <a:xfrm>
            <a:off x="2233879" y="2035733"/>
            <a:ext cx="2139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L1, L2 ……</a:t>
            </a:r>
            <a:endParaRPr lang="zh-TW" altLang="en-US" sz="2400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E6388193-81D5-4B4B-BDB8-D3494B234EBE}"/>
              </a:ext>
            </a:extLst>
          </p:cNvPr>
          <p:cNvSpPr txBox="1"/>
          <p:nvPr/>
        </p:nvSpPr>
        <p:spPr>
          <a:xfrm>
            <a:off x="350789" y="2531187"/>
            <a:ext cx="3810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Importance of a neuron:</a:t>
            </a:r>
            <a:endParaRPr lang="zh-TW" altLang="en-US" sz="2400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F0CAEE73-AA48-4E47-A4EB-EB1CEFC73B3D}"/>
              </a:ext>
            </a:extLst>
          </p:cNvPr>
          <p:cNvSpPr/>
          <p:nvPr/>
        </p:nvSpPr>
        <p:spPr>
          <a:xfrm>
            <a:off x="1051486" y="3008325"/>
            <a:ext cx="42868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333333"/>
                </a:solidFill>
              </a:rPr>
              <a:t>the number of times it wasn’t zero on a given data set ……</a:t>
            </a:r>
            <a:endParaRPr lang="zh-TW" altLang="en-US" sz="2400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A4266405-5FE6-47C2-BE3D-1DA1CE169215}"/>
              </a:ext>
            </a:extLst>
          </p:cNvPr>
          <p:cNvSpPr/>
          <p:nvPr/>
        </p:nvSpPr>
        <p:spPr>
          <a:xfrm>
            <a:off x="350790" y="392864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333333"/>
                </a:solidFill>
              </a:rPr>
              <a:t>After pruning, the accuracy will drop (hopefully not too much)</a:t>
            </a:r>
            <a:endParaRPr lang="zh-TW" altLang="en-US" sz="2400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E2659DAA-C14C-4A47-B0F4-17CC2AC70E91}"/>
              </a:ext>
            </a:extLst>
          </p:cNvPr>
          <p:cNvSpPr/>
          <p:nvPr/>
        </p:nvSpPr>
        <p:spPr>
          <a:xfrm>
            <a:off x="350790" y="482337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333333"/>
                </a:solidFill>
              </a:rPr>
              <a:t>Fine-tuning on training data for recover</a:t>
            </a:r>
            <a:endParaRPr lang="zh-TW" altLang="en-US" sz="2400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1FC8D828-6D7B-49AD-83AC-5FA23C9B8D72}"/>
              </a:ext>
            </a:extLst>
          </p:cNvPr>
          <p:cNvSpPr/>
          <p:nvPr/>
        </p:nvSpPr>
        <p:spPr>
          <a:xfrm>
            <a:off x="350790" y="568833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333333"/>
                </a:solidFill>
              </a:rPr>
              <a:t>Don’t prune too much at once, or the network won’t recover.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440B02A8-5940-48C0-B035-71711E7643E8}"/>
              </a:ext>
            </a:extLst>
          </p:cNvPr>
          <p:cNvSpPr txBox="1"/>
          <p:nvPr/>
        </p:nvSpPr>
        <p:spPr>
          <a:xfrm>
            <a:off x="7715797" y="848176"/>
            <a:ext cx="992687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large</a:t>
            </a:r>
            <a:endParaRPr lang="zh-TW" altLang="en-US" sz="2400" dirty="0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314DEF7A-6AD2-4294-A788-B13CF517A26B}"/>
              </a:ext>
            </a:extLst>
          </p:cNvPr>
          <p:cNvSpPr txBox="1"/>
          <p:nvPr/>
        </p:nvSpPr>
        <p:spPr>
          <a:xfrm>
            <a:off x="7590292" y="3133379"/>
            <a:ext cx="118540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smaller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2014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20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4020E9-CBF5-4B2F-8CF6-C9F935403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 Pruning?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4DDFC4D-2F37-4894-9B0A-F29FE729D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How about simply train a smaller network?</a:t>
            </a:r>
          </a:p>
          <a:p>
            <a:r>
              <a:rPr lang="en-US" altLang="zh-TW" dirty="0"/>
              <a:t>It is widely known that smaller network is more difficult to learn successfully.</a:t>
            </a:r>
          </a:p>
          <a:p>
            <a:pPr lvl="1"/>
            <a:r>
              <a:rPr lang="en-US" altLang="zh-TW" sz="2800" dirty="0"/>
              <a:t>Larger network is easier to optimize? </a:t>
            </a:r>
            <a:r>
              <a:rPr lang="en-US" altLang="zh-TW" sz="2800" dirty="0">
                <a:hlinkClick r:id="rId3"/>
              </a:rPr>
              <a:t>https://www.youtube.com/watch?v=_VuWvQUMQVk</a:t>
            </a:r>
            <a:r>
              <a:rPr lang="en-US" altLang="zh-TW" sz="2800" dirty="0"/>
              <a:t> </a:t>
            </a:r>
          </a:p>
          <a:p>
            <a:r>
              <a:rPr lang="en-US" altLang="zh-TW" dirty="0"/>
              <a:t>Lottery Ticket Hypothesis</a:t>
            </a:r>
            <a:endParaRPr lang="zh-TW" altLang="en-US" dirty="0"/>
          </a:p>
        </p:txBody>
      </p:sp>
      <p:pic>
        <p:nvPicPr>
          <p:cNvPr id="2050" name="Picture 2" descr="ç¸éåç">
            <a:extLst>
              <a:ext uri="{FF2B5EF4-FFF2-40B4-BE49-F238E27FC236}">
                <a16:creationId xmlns:a16="http://schemas.microsoft.com/office/drawing/2014/main" id="{DE72E2E9-C56E-48C2-81D1-21AE2A5ED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4498974"/>
            <a:ext cx="39878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DDBC409-5477-41BA-8923-F8D1E49A51C0}"/>
              </a:ext>
            </a:extLst>
          </p:cNvPr>
          <p:cNvSpPr/>
          <p:nvPr/>
        </p:nvSpPr>
        <p:spPr>
          <a:xfrm>
            <a:off x="1081499" y="4895334"/>
            <a:ext cx="3312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5"/>
              </a:rPr>
              <a:t>https://arxiv.org/abs/1803.03635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666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文字方塊 140">
            <a:extLst>
              <a:ext uri="{FF2B5EF4-FFF2-40B4-BE49-F238E27FC236}">
                <a16:creationId xmlns:a16="http://schemas.microsoft.com/office/drawing/2014/main" id="{AB05F663-2AF2-4983-A08E-E5736C9D42B8}"/>
              </a:ext>
            </a:extLst>
          </p:cNvPr>
          <p:cNvSpPr txBox="1"/>
          <p:nvPr/>
        </p:nvSpPr>
        <p:spPr>
          <a:xfrm>
            <a:off x="4834301" y="4290667"/>
            <a:ext cx="210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Pruned</a:t>
            </a:r>
            <a:endParaRPr lang="zh-TW" altLang="en-US" sz="24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095662D-76D1-43D9-AAD4-208291773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 Pruning? </a:t>
            </a:r>
            <a:endParaRPr lang="zh-TW" altLang="en-US" dirty="0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0B37A4B8-E02A-4745-8121-5FF3B057FAA5}"/>
              </a:ext>
            </a:extLst>
          </p:cNvPr>
          <p:cNvSpPr/>
          <p:nvPr/>
        </p:nvSpPr>
        <p:spPr>
          <a:xfrm>
            <a:off x="628650" y="1277854"/>
            <a:ext cx="3858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Lottery Ticket Hypothesis</a:t>
            </a:r>
            <a:endParaRPr lang="zh-TW" altLang="en-US" sz="2800" dirty="0"/>
          </a:p>
        </p:txBody>
      </p:sp>
      <p:pic>
        <p:nvPicPr>
          <p:cNvPr id="299" name="圖片 298">
            <a:extLst>
              <a:ext uri="{FF2B5EF4-FFF2-40B4-BE49-F238E27FC236}">
                <a16:creationId xmlns:a16="http://schemas.microsoft.com/office/drawing/2014/main" id="{1881F604-FA3A-4106-9709-83B753372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347" y="94396"/>
            <a:ext cx="1653666" cy="1781573"/>
          </a:xfrm>
          <a:prstGeom prst="rect">
            <a:avLst/>
          </a:prstGeom>
        </p:spPr>
      </p:pic>
      <p:pic>
        <p:nvPicPr>
          <p:cNvPr id="300" name="圖片 299">
            <a:extLst>
              <a:ext uri="{FF2B5EF4-FFF2-40B4-BE49-F238E27FC236}">
                <a16:creationId xmlns:a16="http://schemas.microsoft.com/office/drawing/2014/main" id="{F79A0436-6FDE-4A95-9653-4900B9BA4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6634" y="4966637"/>
            <a:ext cx="1653666" cy="1709096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A398CB58-840C-4E41-8399-6D5275D93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42" y="1968422"/>
            <a:ext cx="1800000" cy="235714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DFBCF61-860E-4C0D-BE7C-CE81FD981F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0673" y="1968420"/>
            <a:ext cx="1800000" cy="2357143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66E90E56-E9FC-4E32-AEC8-2CCB948EED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7936" y="1953590"/>
            <a:ext cx="1800000" cy="2357143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4B2CC012-2125-480F-B24E-34616210CF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0300" y="194997"/>
            <a:ext cx="1800000" cy="2357143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69D8EA25-7854-42AB-A3C4-7B2158CEF2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4762" y="4305861"/>
            <a:ext cx="1800000" cy="2357143"/>
          </a:xfrm>
          <a:prstGeom prst="rect">
            <a:avLst/>
          </a:prstGeom>
        </p:spPr>
      </p:pic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01206822-CDE3-4271-BFB1-FEE3A46158E2}"/>
              </a:ext>
            </a:extLst>
          </p:cNvPr>
          <p:cNvSpPr/>
          <p:nvPr/>
        </p:nvSpPr>
        <p:spPr>
          <a:xfrm>
            <a:off x="2042573" y="2856267"/>
            <a:ext cx="457200" cy="69420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4" name="箭號: 向右 133">
            <a:extLst>
              <a:ext uri="{FF2B5EF4-FFF2-40B4-BE49-F238E27FC236}">
                <a16:creationId xmlns:a16="http://schemas.microsoft.com/office/drawing/2014/main" id="{E0DCF7E4-C6EA-4253-8653-10FE691BBCE4}"/>
              </a:ext>
            </a:extLst>
          </p:cNvPr>
          <p:cNvSpPr/>
          <p:nvPr/>
        </p:nvSpPr>
        <p:spPr>
          <a:xfrm>
            <a:off x="4415704" y="2856267"/>
            <a:ext cx="457200" cy="69420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7" name="箭號: 向右 136">
            <a:extLst>
              <a:ext uri="{FF2B5EF4-FFF2-40B4-BE49-F238E27FC236}">
                <a16:creationId xmlns:a16="http://schemas.microsoft.com/office/drawing/2014/main" id="{77A5598B-9B73-40FD-9061-0893D5861B2E}"/>
              </a:ext>
            </a:extLst>
          </p:cNvPr>
          <p:cNvSpPr/>
          <p:nvPr/>
        </p:nvSpPr>
        <p:spPr>
          <a:xfrm rot="19050881">
            <a:off x="6583298" y="1942419"/>
            <a:ext cx="651638" cy="60082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8" name="箭號: 向右 137">
            <a:extLst>
              <a:ext uri="{FF2B5EF4-FFF2-40B4-BE49-F238E27FC236}">
                <a16:creationId xmlns:a16="http://schemas.microsoft.com/office/drawing/2014/main" id="{B531C2A3-6114-4E73-87C3-9BB96D89C388}"/>
              </a:ext>
            </a:extLst>
          </p:cNvPr>
          <p:cNvSpPr/>
          <p:nvPr/>
        </p:nvSpPr>
        <p:spPr>
          <a:xfrm rot="2549119" flipV="1">
            <a:off x="6605530" y="4207930"/>
            <a:ext cx="651638" cy="60082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5D0DEA52-E93F-4E5F-9965-A146065762D5}"/>
              </a:ext>
            </a:extLst>
          </p:cNvPr>
          <p:cNvSpPr txBox="1"/>
          <p:nvPr/>
        </p:nvSpPr>
        <p:spPr>
          <a:xfrm>
            <a:off x="56052" y="4272328"/>
            <a:ext cx="210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Random </a:t>
            </a:r>
            <a:r>
              <a:rPr lang="en-US" altLang="zh-TW" sz="2400" dirty="0" err="1"/>
              <a:t>init</a:t>
            </a:r>
            <a:endParaRPr lang="zh-TW" altLang="en-US" sz="2400" dirty="0"/>
          </a:p>
        </p:txBody>
      </p:sp>
      <p:sp>
        <p:nvSpPr>
          <p:cNvPr id="140" name="文字方塊 139">
            <a:extLst>
              <a:ext uri="{FF2B5EF4-FFF2-40B4-BE49-F238E27FC236}">
                <a16:creationId xmlns:a16="http://schemas.microsoft.com/office/drawing/2014/main" id="{DCEFDCCD-6029-4575-8164-2CB9EC097E47}"/>
              </a:ext>
            </a:extLst>
          </p:cNvPr>
          <p:cNvSpPr txBox="1"/>
          <p:nvPr/>
        </p:nvSpPr>
        <p:spPr>
          <a:xfrm>
            <a:off x="2428810" y="4335286"/>
            <a:ext cx="210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Trained </a:t>
            </a:r>
            <a:endParaRPr lang="zh-TW" altLang="en-US" sz="2400" dirty="0"/>
          </a:p>
        </p:txBody>
      </p:sp>
      <p:sp>
        <p:nvSpPr>
          <p:cNvPr id="145" name="文字方塊 144">
            <a:extLst>
              <a:ext uri="{FF2B5EF4-FFF2-40B4-BE49-F238E27FC236}">
                <a16:creationId xmlns:a16="http://schemas.microsoft.com/office/drawing/2014/main" id="{2D3F6491-555E-44DB-88B4-FA0323F175C8}"/>
              </a:ext>
            </a:extLst>
          </p:cNvPr>
          <p:cNvSpPr txBox="1"/>
          <p:nvPr/>
        </p:nvSpPr>
        <p:spPr>
          <a:xfrm>
            <a:off x="6982048" y="3518954"/>
            <a:ext cx="210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Original</a:t>
            </a:r>
          </a:p>
          <a:p>
            <a:pPr algn="ctr"/>
            <a:r>
              <a:rPr lang="en-US" altLang="zh-TW" sz="2400" dirty="0"/>
              <a:t>Random </a:t>
            </a:r>
            <a:r>
              <a:rPr lang="en-US" altLang="zh-TW" sz="2400" dirty="0" err="1"/>
              <a:t>init</a:t>
            </a:r>
            <a:endParaRPr lang="zh-TW" altLang="en-US" sz="2400" dirty="0"/>
          </a:p>
        </p:txBody>
      </p:sp>
      <p:sp>
        <p:nvSpPr>
          <p:cNvPr id="146" name="文字方塊 145">
            <a:extLst>
              <a:ext uri="{FF2B5EF4-FFF2-40B4-BE49-F238E27FC236}">
                <a16:creationId xmlns:a16="http://schemas.microsoft.com/office/drawing/2014/main" id="{39216508-944E-41FE-ACBD-71C05103A524}"/>
              </a:ext>
            </a:extLst>
          </p:cNvPr>
          <p:cNvSpPr txBox="1"/>
          <p:nvPr/>
        </p:nvSpPr>
        <p:spPr>
          <a:xfrm>
            <a:off x="6982048" y="2570692"/>
            <a:ext cx="210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Random </a:t>
            </a:r>
            <a:r>
              <a:rPr lang="en-US" altLang="zh-TW" sz="2400" dirty="0" err="1"/>
              <a:t>init</a:t>
            </a:r>
            <a:endParaRPr lang="en-US" altLang="zh-TW" sz="2400" dirty="0"/>
          </a:p>
          <a:p>
            <a:pPr algn="ctr"/>
            <a:r>
              <a:rPr lang="en-US" altLang="zh-TW" sz="2400" b="1" dirty="0"/>
              <a:t>Again</a:t>
            </a:r>
            <a:endParaRPr lang="zh-TW" altLang="en-US" sz="2400" b="1" dirty="0"/>
          </a:p>
        </p:txBody>
      </p: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0C692057-362F-45C0-876E-57D214C450D6}"/>
              </a:ext>
            </a:extLst>
          </p:cNvPr>
          <p:cNvCxnSpPr/>
          <p:nvPr/>
        </p:nvCxnSpPr>
        <p:spPr>
          <a:xfrm>
            <a:off x="590753" y="5260725"/>
            <a:ext cx="7239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單箭頭接點 149">
            <a:extLst>
              <a:ext uri="{FF2B5EF4-FFF2-40B4-BE49-F238E27FC236}">
                <a16:creationId xmlns:a16="http://schemas.microsoft.com/office/drawing/2014/main" id="{289CAC3B-3790-473F-A7CC-03024BE36454}"/>
              </a:ext>
            </a:extLst>
          </p:cNvPr>
          <p:cNvCxnSpPr/>
          <p:nvPr/>
        </p:nvCxnSpPr>
        <p:spPr>
          <a:xfrm>
            <a:off x="590753" y="5819525"/>
            <a:ext cx="723900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單箭頭接點 152">
            <a:extLst>
              <a:ext uri="{FF2B5EF4-FFF2-40B4-BE49-F238E27FC236}">
                <a16:creationId xmlns:a16="http://schemas.microsoft.com/office/drawing/2014/main" id="{A99C81E8-F5CB-4BB4-AE5D-E4C896FE297A}"/>
              </a:ext>
            </a:extLst>
          </p:cNvPr>
          <p:cNvCxnSpPr/>
          <p:nvPr/>
        </p:nvCxnSpPr>
        <p:spPr>
          <a:xfrm>
            <a:off x="590753" y="6391025"/>
            <a:ext cx="72390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A23807D6-CFD3-4E5A-BB3A-514B698CDE84}"/>
              </a:ext>
            </a:extLst>
          </p:cNvPr>
          <p:cNvSpPr txBox="1"/>
          <p:nvPr/>
        </p:nvSpPr>
        <p:spPr>
          <a:xfrm>
            <a:off x="1484899" y="5032993"/>
            <a:ext cx="3270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Random Init weights</a:t>
            </a:r>
            <a:endParaRPr lang="zh-TW" altLang="en-US" sz="2400" dirty="0"/>
          </a:p>
        </p:txBody>
      </p:sp>
      <p:sp>
        <p:nvSpPr>
          <p:cNvPr id="154" name="文字方塊 153">
            <a:extLst>
              <a:ext uri="{FF2B5EF4-FFF2-40B4-BE49-F238E27FC236}">
                <a16:creationId xmlns:a16="http://schemas.microsoft.com/office/drawing/2014/main" id="{F0F6199E-875D-4D45-A2EA-7B87282F61F5}"/>
              </a:ext>
            </a:extLst>
          </p:cNvPr>
          <p:cNvSpPr txBox="1"/>
          <p:nvPr/>
        </p:nvSpPr>
        <p:spPr>
          <a:xfrm>
            <a:off x="1484899" y="5565470"/>
            <a:ext cx="3270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Trained weight</a:t>
            </a:r>
            <a:endParaRPr lang="zh-TW" altLang="en-US" sz="2400" dirty="0"/>
          </a:p>
        </p:txBody>
      </p:sp>
      <p:sp>
        <p:nvSpPr>
          <p:cNvPr id="156" name="文字方塊 155">
            <a:extLst>
              <a:ext uri="{FF2B5EF4-FFF2-40B4-BE49-F238E27FC236}">
                <a16:creationId xmlns:a16="http://schemas.microsoft.com/office/drawing/2014/main" id="{FB55F14B-BB21-4C72-BD74-00AAEAD061BF}"/>
              </a:ext>
            </a:extLst>
          </p:cNvPr>
          <p:cNvSpPr txBox="1"/>
          <p:nvPr/>
        </p:nvSpPr>
        <p:spPr>
          <a:xfrm>
            <a:off x="1484899" y="6160745"/>
            <a:ext cx="3745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Another random Init weights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3131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4" grpId="0" animBg="1"/>
      <p:bldP spid="134" grpId="0" animBg="1"/>
      <p:bldP spid="137" grpId="0" animBg="1"/>
      <p:bldP spid="138" grpId="0" animBg="1"/>
      <p:bldP spid="19" grpId="0"/>
      <p:bldP spid="140" grpId="0"/>
      <p:bldP spid="145" grpId="0"/>
      <p:bldP spid="1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7A924B-9E54-4BED-B4C7-5BDE55DC5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 Pruning?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9CF0495-CD43-4BA5-8983-C59D27501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000" dirty="0"/>
              <a:t>Rethinking the Value of Network Pruning</a:t>
            </a:r>
          </a:p>
          <a:p>
            <a:pPr lvl="1"/>
            <a:r>
              <a:rPr lang="en-US" altLang="zh-TW" sz="1900" dirty="0">
                <a:hlinkClick r:id="rId2"/>
              </a:rPr>
              <a:t>https://arxiv.org/abs/1810.05270</a:t>
            </a:r>
            <a:endParaRPr lang="en-US" altLang="zh-TW" sz="1900" dirty="0"/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9A67B32-4D0F-47A5-8B73-04888E0BA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04592"/>
            <a:ext cx="9144000" cy="220614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9A146A6-E45D-47A8-AC3C-26CE28E17BF1}"/>
              </a:ext>
            </a:extLst>
          </p:cNvPr>
          <p:cNvSpPr/>
          <p:nvPr/>
        </p:nvSpPr>
        <p:spPr>
          <a:xfrm>
            <a:off x="628650" y="5101515"/>
            <a:ext cx="81153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Real random initialization, not original random initialization in “Lottery Ticket Hypothesis”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/>
              <a:t>Pruning algorithms could be seen as performing network architecture search</a:t>
            </a:r>
          </a:p>
        </p:txBody>
      </p:sp>
    </p:spTree>
    <p:extLst>
      <p:ext uri="{BB962C8B-B14F-4D97-AF65-F5344CB8AC3E}">
        <p14:creationId xmlns:p14="http://schemas.microsoft.com/office/powerpoint/2010/main" val="30891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視差">
  <a:themeElements>
    <a:clrScheme name="視差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視差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視差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5412</TotalTime>
  <Words>1381</Words>
  <Application>Microsoft Office PowerPoint</Application>
  <PresentationFormat>如螢幕大小 (4:3)</PresentationFormat>
  <Paragraphs>379</Paragraphs>
  <Slides>34</Slides>
  <Notes>22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34</vt:i4>
      </vt:variant>
    </vt:vector>
  </HeadingPairs>
  <TitlesOfParts>
    <vt:vector size="46" baseType="lpstr">
      <vt:lpstr>Lucida Grande</vt:lpstr>
      <vt:lpstr>Open Sans</vt:lpstr>
      <vt:lpstr>微軟正黑體</vt:lpstr>
      <vt:lpstr>Arial</vt:lpstr>
      <vt:lpstr>Calibri</vt:lpstr>
      <vt:lpstr>Calibri Light</vt:lpstr>
      <vt:lpstr>Cambria Math</vt:lpstr>
      <vt:lpstr>Century Gothic</vt:lpstr>
      <vt:lpstr>Corbel</vt:lpstr>
      <vt:lpstr>Office 佈景主題</vt:lpstr>
      <vt:lpstr>飛機雲</vt:lpstr>
      <vt:lpstr>視差</vt:lpstr>
      <vt:lpstr>Network Compression</vt:lpstr>
      <vt:lpstr>Resource-limited Devices</vt:lpstr>
      <vt:lpstr>Outline</vt:lpstr>
      <vt:lpstr>Network Pruning</vt:lpstr>
      <vt:lpstr>Network can be pruned</vt:lpstr>
      <vt:lpstr>Network Pruning </vt:lpstr>
      <vt:lpstr>Why Pruning? </vt:lpstr>
      <vt:lpstr>Why Pruning? </vt:lpstr>
      <vt:lpstr>Why Pruning? </vt:lpstr>
      <vt:lpstr>Network Pruning - Practical Issue </vt:lpstr>
      <vt:lpstr>Network Pruning - Practical Issue </vt:lpstr>
      <vt:lpstr>Network Pruning - Practical Issue </vt:lpstr>
      <vt:lpstr>Knowledge Distillation</vt:lpstr>
      <vt:lpstr>Knowledge  Distillation</vt:lpstr>
      <vt:lpstr>Knowledge  Distillation</vt:lpstr>
      <vt:lpstr>Knowledge Distillation </vt:lpstr>
      <vt:lpstr>Parameter Quantization</vt:lpstr>
      <vt:lpstr>Parameter Quantization </vt:lpstr>
      <vt:lpstr>Parameter Quantization </vt:lpstr>
      <vt:lpstr>Binary Weights </vt:lpstr>
      <vt:lpstr>Binary Connect</vt:lpstr>
      <vt:lpstr>Architecture Design</vt:lpstr>
      <vt:lpstr>Low rank approximation</vt:lpstr>
      <vt:lpstr>PowerPoint 簡報</vt:lpstr>
      <vt:lpstr>PowerPoint 簡報</vt:lpstr>
      <vt:lpstr>PowerPoint 簡報</vt:lpstr>
      <vt:lpstr>PowerPoint 簡報</vt:lpstr>
      <vt:lpstr>PowerPoint 簡報</vt:lpstr>
      <vt:lpstr>To learn more ……</vt:lpstr>
      <vt:lpstr>Dynamic Computation</vt:lpstr>
      <vt:lpstr>Dynamic Computation </vt:lpstr>
      <vt:lpstr>Possible Solutions</vt:lpstr>
      <vt:lpstr>Multi-Scale Dense Networks</vt:lpstr>
      <vt:lpstr>Concluding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Compression</dc:title>
  <dc:creator>Hung-yi Lee</dc:creator>
  <cp:lastModifiedBy>Hung-yi Lee</cp:lastModifiedBy>
  <cp:revision>140</cp:revision>
  <dcterms:created xsi:type="dcterms:W3CDTF">2019-02-03T16:59:43Z</dcterms:created>
  <dcterms:modified xsi:type="dcterms:W3CDTF">2019-05-23T02:39:36Z</dcterms:modified>
</cp:coreProperties>
</file>